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65" r:id="rId3"/>
    <p:sldId id="387" r:id="rId4"/>
    <p:sldId id="323" r:id="rId5"/>
    <p:sldId id="379" r:id="rId6"/>
    <p:sldId id="388" r:id="rId7"/>
    <p:sldId id="389" r:id="rId8"/>
    <p:sldId id="392" r:id="rId9"/>
    <p:sldId id="306" r:id="rId10"/>
    <p:sldId id="391" r:id="rId11"/>
    <p:sldId id="390" r:id="rId12"/>
    <p:sldId id="372" r:id="rId13"/>
    <p:sldId id="385" r:id="rId14"/>
    <p:sldId id="303" r:id="rId15"/>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A1FA9A"/>
    <a:srgbClr val="663300"/>
    <a:srgbClr val="F1D283"/>
    <a:srgbClr val="003300"/>
    <a:srgbClr val="230046"/>
    <a:srgbClr val="3400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571" autoAdjust="0"/>
  </p:normalViewPr>
  <p:slideViewPr>
    <p:cSldViewPr snapToGrid="0">
      <p:cViewPr varScale="1">
        <p:scale>
          <a:sx n="47" d="100"/>
          <a:sy n="47" d="100"/>
        </p:scale>
        <p:origin x="123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0511D869-4586-436F-863D-AC1318C5E1EA}" type="datetimeFigureOut">
              <a:rPr lang="en-US" smtClean="0"/>
              <a:t>9/3/2023</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B13679B0-7E22-4450-B2EB-BA533FC5868E}" type="slidenum">
              <a:rPr lang="en-US" smtClean="0"/>
              <a:t>‹#›</a:t>
            </a:fld>
            <a:endParaRPr lang="en-US"/>
          </a:p>
        </p:txBody>
      </p:sp>
    </p:spTree>
    <p:extLst>
      <p:ext uri="{BB962C8B-B14F-4D97-AF65-F5344CB8AC3E}">
        <p14:creationId xmlns:p14="http://schemas.microsoft.com/office/powerpoint/2010/main" val="3187870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3679B0-7E22-4450-B2EB-BA533FC5868E}" type="slidenum">
              <a:rPr lang="en-US" smtClean="0"/>
              <a:t>1</a:t>
            </a:fld>
            <a:endParaRPr lang="en-US"/>
          </a:p>
        </p:txBody>
      </p:sp>
    </p:spTree>
    <p:extLst>
      <p:ext uri="{BB962C8B-B14F-4D97-AF65-F5344CB8AC3E}">
        <p14:creationId xmlns:p14="http://schemas.microsoft.com/office/powerpoint/2010/main" val="2599630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endParaRPr lang="en-US" dirty="0"/>
          </a:p>
        </p:txBody>
      </p:sp>
      <p:sp>
        <p:nvSpPr>
          <p:cNvPr id="4" name="Slide Number Placeholder 3"/>
          <p:cNvSpPr>
            <a:spLocks noGrp="1"/>
          </p:cNvSpPr>
          <p:nvPr>
            <p:ph type="sldNum" sz="quarter" idx="10"/>
          </p:nvPr>
        </p:nvSpPr>
        <p:spPr/>
        <p:txBody>
          <a:bodyPr/>
          <a:lstStyle/>
          <a:p>
            <a:fld id="{BBDA28DF-3582-4D6A-8A26-4C3AEF75D74D}" type="slidenum">
              <a:rPr lang="en-US" smtClean="0"/>
              <a:t>10</a:t>
            </a:fld>
            <a:endParaRPr lang="en-US"/>
          </a:p>
        </p:txBody>
      </p:sp>
    </p:spTree>
    <p:extLst>
      <p:ext uri="{BB962C8B-B14F-4D97-AF65-F5344CB8AC3E}">
        <p14:creationId xmlns:p14="http://schemas.microsoft.com/office/powerpoint/2010/main" val="623365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endParaRPr lang="en-US" dirty="0"/>
          </a:p>
        </p:txBody>
      </p:sp>
      <p:sp>
        <p:nvSpPr>
          <p:cNvPr id="4" name="Slide Number Placeholder 3"/>
          <p:cNvSpPr>
            <a:spLocks noGrp="1"/>
          </p:cNvSpPr>
          <p:nvPr>
            <p:ph type="sldNum" sz="quarter" idx="10"/>
          </p:nvPr>
        </p:nvSpPr>
        <p:spPr/>
        <p:txBody>
          <a:bodyPr/>
          <a:lstStyle/>
          <a:p>
            <a:fld id="{BBDA28DF-3582-4D6A-8A26-4C3AEF75D74D}" type="slidenum">
              <a:rPr lang="en-US" smtClean="0"/>
              <a:t>11</a:t>
            </a:fld>
            <a:endParaRPr lang="en-US"/>
          </a:p>
        </p:txBody>
      </p:sp>
    </p:spTree>
    <p:extLst>
      <p:ext uri="{BB962C8B-B14F-4D97-AF65-F5344CB8AC3E}">
        <p14:creationId xmlns:p14="http://schemas.microsoft.com/office/powerpoint/2010/main" val="235745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3679B0-7E22-4450-B2EB-BA533FC5868E}" type="slidenum">
              <a:rPr lang="en-US" smtClean="0"/>
              <a:t>12</a:t>
            </a:fld>
            <a:endParaRPr lang="en-US"/>
          </a:p>
        </p:txBody>
      </p:sp>
    </p:spTree>
    <p:extLst>
      <p:ext uri="{BB962C8B-B14F-4D97-AF65-F5344CB8AC3E}">
        <p14:creationId xmlns:p14="http://schemas.microsoft.com/office/powerpoint/2010/main" val="2421029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3679B0-7E22-4450-B2EB-BA533FC5868E}" type="slidenum">
              <a:rPr lang="en-US" smtClean="0"/>
              <a:t>13</a:t>
            </a:fld>
            <a:endParaRPr lang="en-US"/>
          </a:p>
        </p:txBody>
      </p:sp>
    </p:spTree>
    <p:extLst>
      <p:ext uri="{BB962C8B-B14F-4D97-AF65-F5344CB8AC3E}">
        <p14:creationId xmlns:p14="http://schemas.microsoft.com/office/powerpoint/2010/main" val="2133388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200" b="1" dirty="0">
                <a:solidFill>
                  <a:prstClr val="black"/>
                </a:solidFill>
                <a:latin typeface="Calibri" panose="020F0502020204030204"/>
              </a:rPr>
              <a:t>Romans 12:9-21  </a:t>
            </a:r>
            <a:r>
              <a:rPr lang="en-US" sz="1200" dirty="0">
                <a:solidFill>
                  <a:prstClr val="black"/>
                </a:solidFill>
                <a:latin typeface="Calibri" panose="020F0502020204030204"/>
              </a:rPr>
              <a:t>Let love be without hypocrisy. Abhor what is evil. Cling to what is good.  10  Be kindly affectionate to one another with brotherly love, in honor giving preference to one another;  11  not lagging in diligence, fervent in spirit, serving the Lord;  12  rejoicing in hope, patient in tribulation, continuing steadfastly in prayer;  13  distributing to the needs of the saints, given to hospitality.  14  Bless those who persecute you; bless and do not curse.  15  Rejoice with those who rejoice, and weep with those who weep.  16  Be of the same mind toward one another. Do not set your mind on high things, but associate with the humble. Do not be wise in your own opinion.  17  Repay no one evil for evil. Have regard for good things in the sight of all men.  18  If it is possible, as much as depends on you, live peaceably with all men.  19  Beloved, do not avenge yourselves, but rather give place to wrath; for it is written, "VENGEANCE IS MINE, I WILL REPAY," says the Lord.  20  Therefore "IF YOUR ENEMY IS HUNGRY, FEED HIM; IF HE IS THIRSTY, GIVE HIM A DRINK; FOR IN SO DOING YOU WILL HEAP COALS OF FIRE ON HIS HEAD."  21  Do not be overcome by evil, but overcome evil with good.</a:t>
            </a:r>
          </a:p>
        </p:txBody>
      </p:sp>
      <p:sp>
        <p:nvSpPr>
          <p:cNvPr id="4" name="Slide Number Placeholder 3"/>
          <p:cNvSpPr>
            <a:spLocks noGrp="1"/>
          </p:cNvSpPr>
          <p:nvPr>
            <p:ph type="sldNum" sz="quarter" idx="5"/>
          </p:nvPr>
        </p:nvSpPr>
        <p:spPr/>
        <p:txBody>
          <a:bodyPr/>
          <a:lstStyle/>
          <a:p>
            <a:fld id="{B13679B0-7E22-4450-B2EB-BA533FC5868E}" type="slidenum">
              <a:rPr lang="en-US" smtClean="0"/>
              <a:t>14</a:t>
            </a:fld>
            <a:endParaRPr lang="en-US"/>
          </a:p>
        </p:txBody>
      </p:sp>
    </p:spTree>
    <p:extLst>
      <p:ext uri="{BB962C8B-B14F-4D97-AF65-F5344CB8AC3E}">
        <p14:creationId xmlns:p14="http://schemas.microsoft.com/office/powerpoint/2010/main" val="1874087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DA28DF-3582-4D6A-8A26-4C3AEF75D74D}" type="slidenum">
              <a:rPr lang="en-US" smtClean="0"/>
              <a:t>2</a:t>
            </a:fld>
            <a:endParaRPr lang="en-US"/>
          </a:p>
        </p:txBody>
      </p:sp>
    </p:spTree>
    <p:extLst>
      <p:ext uri="{BB962C8B-B14F-4D97-AF65-F5344CB8AC3E}">
        <p14:creationId xmlns:p14="http://schemas.microsoft.com/office/powerpoint/2010/main" val="1214340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DA28DF-3582-4D6A-8A26-4C3AEF75D74D}" type="slidenum">
              <a:rPr lang="en-US" smtClean="0"/>
              <a:t>3</a:t>
            </a:fld>
            <a:endParaRPr lang="en-US"/>
          </a:p>
        </p:txBody>
      </p:sp>
    </p:spTree>
    <p:extLst>
      <p:ext uri="{BB962C8B-B14F-4D97-AF65-F5344CB8AC3E}">
        <p14:creationId xmlns:p14="http://schemas.microsoft.com/office/powerpoint/2010/main" val="2559306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DA28DF-3582-4D6A-8A26-4C3AEF75D7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367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Jeshimon</a:t>
            </a:r>
            <a:r>
              <a:rPr lang="en-US" dirty="0"/>
              <a:t> is a word meaning wilderness or dessert.</a:t>
            </a:r>
          </a:p>
          <a:p>
            <a:r>
              <a:rPr lang="en-US" dirty="0"/>
              <a:t>The rock = Sela </a:t>
            </a:r>
            <a:r>
              <a:rPr lang="en-US" dirty="0" err="1"/>
              <a:t>Hammahlekoth</a:t>
            </a:r>
            <a:r>
              <a:rPr lang="en-US" dirty="0"/>
              <a:t>  (Rock of Parting or Escape)</a:t>
            </a:r>
          </a:p>
          <a:p>
            <a:r>
              <a:rPr lang="en-US" dirty="0"/>
              <a:t>* </a:t>
            </a:r>
            <a:r>
              <a:rPr lang="en-US" dirty="0" err="1"/>
              <a:t>Engedi</a:t>
            </a:r>
            <a:r>
              <a:rPr lang="en-US" dirty="0"/>
              <a:t> means “fountain of the goats” or “spring of the kid”</a:t>
            </a:r>
          </a:p>
        </p:txBody>
      </p:sp>
      <p:sp>
        <p:nvSpPr>
          <p:cNvPr id="4" name="Slide Number Placeholder 3"/>
          <p:cNvSpPr>
            <a:spLocks noGrp="1"/>
          </p:cNvSpPr>
          <p:nvPr>
            <p:ph type="sldNum" sz="quarter" idx="10"/>
          </p:nvPr>
        </p:nvSpPr>
        <p:spPr/>
        <p:txBody>
          <a:bodyPr/>
          <a:lstStyle/>
          <a:p>
            <a:fld id="{BBDA28DF-3582-4D6A-8A26-4C3AEF75D74D}" type="slidenum">
              <a:rPr lang="en-US" smtClean="0"/>
              <a:t>5</a:t>
            </a:fld>
            <a:endParaRPr lang="en-US"/>
          </a:p>
        </p:txBody>
      </p:sp>
    </p:spTree>
    <p:extLst>
      <p:ext uri="{BB962C8B-B14F-4D97-AF65-F5344CB8AC3E}">
        <p14:creationId xmlns:p14="http://schemas.microsoft.com/office/powerpoint/2010/main" val="1557777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3679B0-7E22-4450-B2EB-BA533FC5868E}" type="slidenum">
              <a:rPr lang="en-US" smtClean="0"/>
              <a:t>6</a:t>
            </a:fld>
            <a:endParaRPr lang="en-US"/>
          </a:p>
        </p:txBody>
      </p:sp>
    </p:spTree>
    <p:extLst>
      <p:ext uri="{BB962C8B-B14F-4D97-AF65-F5344CB8AC3E}">
        <p14:creationId xmlns:p14="http://schemas.microsoft.com/office/powerpoint/2010/main" val="598759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Engedi</a:t>
            </a:r>
            <a:endParaRPr lang="en-US" dirty="0"/>
          </a:p>
          <a:p>
            <a:r>
              <a:rPr lang="en-US" dirty="0"/>
              <a:t>Ibex inset picture</a:t>
            </a:r>
          </a:p>
        </p:txBody>
      </p:sp>
      <p:sp>
        <p:nvSpPr>
          <p:cNvPr id="4" name="Slide Number Placeholder 3"/>
          <p:cNvSpPr>
            <a:spLocks noGrp="1"/>
          </p:cNvSpPr>
          <p:nvPr>
            <p:ph type="sldNum" sz="quarter" idx="5"/>
          </p:nvPr>
        </p:nvSpPr>
        <p:spPr/>
        <p:txBody>
          <a:bodyPr/>
          <a:lstStyle/>
          <a:p>
            <a:fld id="{B13679B0-7E22-4450-B2EB-BA533FC5868E}" type="slidenum">
              <a:rPr lang="en-US" smtClean="0"/>
              <a:t>7</a:t>
            </a:fld>
            <a:endParaRPr lang="en-US"/>
          </a:p>
        </p:txBody>
      </p:sp>
    </p:spTree>
    <p:extLst>
      <p:ext uri="{BB962C8B-B14F-4D97-AF65-F5344CB8AC3E}">
        <p14:creationId xmlns:p14="http://schemas.microsoft.com/office/powerpoint/2010/main" val="1872559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View from the top of Ein Gedi looking back toward the Dead Sea.  Trent &amp; Rebekah</a:t>
            </a:r>
          </a:p>
        </p:txBody>
      </p:sp>
      <p:sp>
        <p:nvSpPr>
          <p:cNvPr id="4" name="Slide Number Placeholder 3"/>
          <p:cNvSpPr>
            <a:spLocks noGrp="1"/>
          </p:cNvSpPr>
          <p:nvPr>
            <p:ph type="sldNum" sz="quarter" idx="5"/>
          </p:nvPr>
        </p:nvSpPr>
        <p:spPr/>
        <p:txBody>
          <a:bodyPr/>
          <a:lstStyle/>
          <a:p>
            <a:fld id="{B13679B0-7E22-4450-B2EB-BA533FC5868E}" type="slidenum">
              <a:rPr lang="en-US" smtClean="0"/>
              <a:t>8</a:t>
            </a:fld>
            <a:endParaRPr lang="en-US"/>
          </a:p>
        </p:txBody>
      </p:sp>
    </p:spTree>
    <p:extLst>
      <p:ext uri="{BB962C8B-B14F-4D97-AF65-F5344CB8AC3E}">
        <p14:creationId xmlns:p14="http://schemas.microsoft.com/office/powerpoint/2010/main" val="3951197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endParaRPr lang="en-US" dirty="0"/>
          </a:p>
        </p:txBody>
      </p:sp>
      <p:sp>
        <p:nvSpPr>
          <p:cNvPr id="4" name="Slide Number Placeholder 3"/>
          <p:cNvSpPr>
            <a:spLocks noGrp="1"/>
          </p:cNvSpPr>
          <p:nvPr>
            <p:ph type="sldNum" sz="quarter" idx="10"/>
          </p:nvPr>
        </p:nvSpPr>
        <p:spPr/>
        <p:txBody>
          <a:bodyPr/>
          <a:lstStyle/>
          <a:p>
            <a:fld id="{BBDA28DF-3582-4D6A-8A26-4C3AEF75D74D}" type="slidenum">
              <a:rPr lang="en-US" smtClean="0"/>
              <a:t>9</a:t>
            </a:fld>
            <a:endParaRPr lang="en-US"/>
          </a:p>
        </p:txBody>
      </p:sp>
    </p:spTree>
    <p:extLst>
      <p:ext uri="{BB962C8B-B14F-4D97-AF65-F5344CB8AC3E}">
        <p14:creationId xmlns:p14="http://schemas.microsoft.com/office/powerpoint/2010/main" val="735515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A47A2F-9664-43F8-8E84-1DEB236BA2BD}" type="datetimeFigureOut">
              <a:rPr lang="en-US" smtClean="0"/>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1A1537-4042-4A9B-AB40-E58D6107A3E6}" type="slidenum">
              <a:rPr lang="en-US" smtClean="0"/>
              <a:t>‹#›</a:t>
            </a:fld>
            <a:endParaRPr lang="en-US"/>
          </a:p>
        </p:txBody>
      </p:sp>
    </p:spTree>
    <p:extLst>
      <p:ext uri="{BB962C8B-B14F-4D97-AF65-F5344CB8AC3E}">
        <p14:creationId xmlns:p14="http://schemas.microsoft.com/office/powerpoint/2010/main" val="291840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A47A2F-9664-43F8-8E84-1DEB236BA2BD}" type="datetimeFigureOut">
              <a:rPr lang="en-US" smtClean="0"/>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1A1537-4042-4A9B-AB40-E58D6107A3E6}" type="slidenum">
              <a:rPr lang="en-US" smtClean="0"/>
              <a:t>‹#›</a:t>
            </a:fld>
            <a:endParaRPr lang="en-US"/>
          </a:p>
        </p:txBody>
      </p:sp>
    </p:spTree>
    <p:extLst>
      <p:ext uri="{BB962C8B-B14F-4D97-AF65-F5344CB8AC3E}">
        <p14:creationId xmlns:p14="http://schemas.microsoft.com/office/powerpoint/2010/main" val="26895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A47A2F-9664-43F8-8E84-1DEB236BA2BD}" type="datetimeFigureOut">
              <a:rPr lang="en-US" smtClean="0"/>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1A1537-4042-4A9B-AB40-E58D6107A3E6}" type="slidenum">
              <a:rPr lang="en-US" smtClean="0"/>
              <a:t>‹#›</a:t>
            </a:fld>
            <a:endParaRPr lang="en-US"/>
          </a:p>
        </p:txBody>
      </p:sp>
    </p:spTree>
    <p:extLst>
      <p:ext uri="{BB962C8B-B14F-4D97-AF65-F5344CB8AC3E}">
        <p14:creationId xmlns:p14="http://schemas.microsoft.com/office/powerpoint/2010/main" val="317290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A47A2F-9664-43F8-8E84-1DEB236BA2BD}" type="datetimeFigureOut">
              <a:rPr lang="en-US" smtClean="0"/>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1A1537-4042-4A9B-AB40-E58D6107A3E6}" type="slidenum">
              <a:rPr lang="en-US" smtClean="0"/>
              <a:t>‹#›</a:t>
            </a:fld>
            <a:endParaRPr lang="en-US"/>
          </a:p>
        </p:txBody>
      </p:sp>
    </p:spTree>
    <p:extLst>
      <p:ext uri="{BB962C8B-B14F-4D97-AF65-F5344CB8AC3E}">
        <p14:creationId xmlns:p14="http://schemas.microsoft.com/office/powerpoint/2010/main" val="72551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A47A2F-9664-43F8-8E84-1DEB236BA2BD}" type="datetimeFigureOut">
              <a:rPr lang="en-US" smtClean="0"/>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1A1537-4042-4A9B-AB40-E58D6107A3E6}" type="slidenum">
              <a:rPr lang="en-US" smtClean="0"/>
              <a:t>‹#›</a:t>
            </a:fld>
            <a:endParaRPr lang="en-US"/>
          </a:p>
        </p:txBody>
      </p:sp>
    </p:spTree>
    <p:extLst>
      <p:ext uri="{BB962C8B-B14F-4D97-AF65-F5344CB8AC3E}">
        <p14:creationId xmlns:p14="http://schemas.microsoft.com/office/powerpoint/2010/main" val="126569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A47A2F-9664-43F8-8E84-1DEB236BA2BD}" type="datetimeFigureOut">
              <a:rPr lang="en-US" smtClean="0"/>
              <a:t>9/3/2023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1A1537-4042-4A9B-AB40-E58D6107A3E6}" type="slidenum">
              <a:rPr lang="en-US" smtClean="0"/>
              <a:t>‹#›</a:t>
            </a:fld>
            <a:endParaRPr lang="en-US"/>
          </a:p>
        </p:txBody>
      </p:sp>
    </p:spTree>
    <p:extLst>
      <p:ext uri="{BB962C8B-B14F-4D97-AF65-F5344CB8AC3E}">
        <p14:creationId xmlns:p14="http://schemas.microsoft.com/office/powerpoint/2010/main" val="189818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A47A2F-9664-43F8-8E84-1DEB236BA2BD}" type="datetimeFigureOut">
              <a:rPr lang="en-US" smtClean="0"/>
              <a:t>9/3/2023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1A1537-4042-4A9B-AB40-E58D6107A3E6}" type="slidenum">
              <a:rPr lang="en-US" smtClean="0"/>
              <a:t>‹#›</a:t>
            </a:fld>
            <a:endParaRPr lang="en-US"/>
          </a:p>
        </p:txBody>
      </p:sp>
    </p:spTree>
    <p:extLst>
      <p:ext uri="{BB962C8B-B14F-4D97-AF65-F5344CB8AC3E}">
        <p14:creationId xmlns:p14="http://schemas.microsoft.com/office/powerpoint/2010/main" val="162316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A47A2F-9664-43F8-8E84-1DEB236BA2BD}" type="datetimeFigureOut">
              <a:rPr lang="en-US" smtClean="0"/>
              <a:t>9/3/2023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1A1537-4042-4A9B-AB40-E58D6107A3E6}" type="slidenum">
              <a:rPr lang="en-US" smtClean="0"/>
              <a:t>‹#›</a:t>
            </a:fld>
            <a:endParaRPr lang="en-US"/>
          </a:p>
        </p:txBody>
      </p:sp>
    </p:spTree>
    <p:extLst>
      <p:ext uri="{BB962C8B-B14F-4D97-AF65-F5344CB8AC3E}">
        <p14:creationId xmlns:p14="http://schemas.microsoft.com/office/powerpoint/2010/main" val="3503341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A47A2F-9664-43F8-8E84-1DEB236BA2BD}" type="datetimeFigureOut">
              <a:rPr lang="en-US" smtClean="0"/>
              <a:t>9/3/2023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1A1537-4042-4A9B-AB40-E58D6107A3E6}" type="slidenum">
              <a:rPr lang="en-US" smtClean="0"/>
              <a:t>‹#›</a:t>
            </a:fld>
            <a:endParaRPr lang="en-US"/>
          </a:p>
        </p:txBody>
      </p:sp>
    </p:spTree>
    <p:extLst>
      <p:ext uri="{BB962C8B-B14F-4D97-AF65-F5344CB8AC3E}">
        <p14:creationId xmlns:p14="http://schemas.microsoft.com/office/powerpoint/2010/main" val="11948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A47A2F-9664-43F8-8E84-1DEB236BA2BD}" type="datetimeFigureOut">
              <a:rPr lang="en-US" smtClean="0"/>
              <a:t>9/3/2023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1A1537-4042-4A9B-AB40-E58D6107A3E6}" type="slidenum">
              <a:rPr lang="en-US" smtClean="0"/>
              <a:t>‹#›</a:t>
            </a:fld>
            <a:endParaRPr lang="en-US"/>
          </a:p>
        </p:txBody>
      </p:sp>
    </p:spTree>
    <p:extLst>
      <p:ext uri="{BB962C8B-B14F-4D97-AF65-F5344CB8AC3E}">
        <p14:creationId xmlns:p14="http://schemas.microsoft.com/office/powerpoint/2010/main" val="262250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A47A2F-9664-43F8-8E84-1DEB236BA2BD}" type="datetimeFigureOut">
              <a:rPr lang="en-US" smtClean="0"/>
              <a:t>9/3/2023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1A1537-4042-4A9B-AB40-E58D6107A3E6}" type="slidenum">
              <a:rPr lang="en-US" smtClean="0"/>
              <a:t>‹#›</a:t>
            </a:fld>
            <a:endParaRPr lang="en-US"/>
          </a:p>
        </p:txBody>
      </p:sp>
    </p:spTree>
    <p:extLst>
      <p:ext uri="{BB962C8B-B14F-4D97-AF65-F5344CB8AC3E}">
        <p14:creationId xmlns:p14="http://schemas.microsoft.com/office/powerpoint/2010/main" val="361612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47A2F-9664-43F8-8E84-1DEB236BA2BD}" type="datetimeFigureOut">
              <a:rPr lang="en-US" smtClean="0"/>
              <a:t>9/3/2023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1A1537-4042-4A9B-AB40-E58D6107A3E6}" type="slidenum">
              <a:rPr lang="en-US" smtClean="0"/>
              <a:t>‹#›</a:t>
            </a:fld>
            <a:endParaRPr lang="en-US"/>
          </a:p>
        </p:txBody>
      </p:sp>
    </p:spTree>
    <p:extLst>
      <p:ext uri="{BB962C8B-B14F-4D97-AF65-F5344CB8AC3E}">
        <p14:creationId xmlns:p14="http://schemas.microsoft.com/office/powerpoint/2010/main" val="3666246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p!!Rectangle">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2421FBA-8FFA-EFD7-FF2B-934AB405DFF8}"/>
              </a:ext>
            </a:extLst>
          </p:cNvPr>
          <p:cNvPicPr>
            <a:picLocks noChangeAspect="1"/>
          </p:cNvPicPr>
          <p:nvPr/>
        </p:nvPicPr>
        <p:blipFill rotWithShape="1">
          <a:blip r:embed="rId3"/>
          <a:srcRect b="25000"/>
          <a:stretch/>
        </p:blipFill>
        <p:spPr>
          <a:xfrm>
            <a:off x="20" y="-2895"/>
            <a:ext cx="9143980" cy="6857990"/>
          </a:xfrm>
          <a:prstGeom prst="rect">
            <a:avLst/>
          </a:prstGeom>
          <a:solidFill>
            <a:srgbClr val="FFFFFF"/>
          </a:solidFill>
          <a:scene3d>
            <a:camera prst="orthographicFront"/>
            <a:lightRig rig="threePt" dir="t">
              <a:rot lat="0" lon="0" rev="2700000"/>
            </a:lightRig>
          </a:scene3d>
          <a:sp3d>
            <a:bevelT h="38100"/>
            <a:contourClr>
              <a:srgbClr val="C0C0C0"/>
            </a:contourClr>
          </a:sp3d>
        </p:spPr>
      </p:pic>
      <p:sp>
        <p:nvSpPr>
          <p:cNvPr id="23" name="m!!text rectangle">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7711" y="4638503"/>
            <a:ext cx="6288577" cy="1332634"/>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D82A86D-A26C-FFB2-3A26-D44C42D1A4E5}"/>
              </a:ext>
            </a:extLst>
          </p:cNvPr>
          <p:cNvSpPr>
            <a:spLocks noGrp="1"/>
          </p:cNvSpPr>
          <p:nvPr>
            <p:ph type="ctrTitle"/>
          </p:nvPr>
        </p:nvSpPr>
        <p:spPr>
          <a:xfrm>
            <a:off x="1427711" y="4638503"/>
            <a:ext cx="6288577" cy="1504084"/>
          </a:xfrm>
          <a:solidFill>
            <a:srgbClr val="F1D283"/>
          </a:solidFill>
        </p:spPr>
        <p:txBody>
          <a:bodyPr anchor="t">
            <a:normAutofit/>
          </a:bodyPr>
          <a:lstStyle/>
          <a:p>
            <a:br>
              <a:rPr lang="en-US" sz="1050" dirty="0">
                <a:latin typeface="Aharoni" panose="02010803020104030203" pitchFamily="2" charset="-79"/>
                <a:cs typeface="Aharoni" panose="02010803020104030203" pitchFamily="2" charset="-79"/>
              </a:rPr>
            </a:br>
            <a:r>
              <a:rPr lang="en-US" sz="4900" dirty="0">
                <a:latin typeface="Aharoni" panose="02010803020104030203" pitchFamily="2" charset="-79"/>
                <a:cs typeface="Aharoni" panose="02010803020104030203" pitchFamily="2" charset="-79"/>
              </a:rPr>
              <a:t>United Kingdom</a:t>
            </a:r>
            <a:endParaRPr lang="en-US" sz="3500" dirty="0"/>
          </a:p>
        </p:txBody>
      </p:sp>
      <p:sp>
        <p:nvSpPr>
          <p:cNvPr id="25" name="m!!accent">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2332" y="5628237"/>
            <a:ext cx="5419335"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ubtitle 2">
            <a:extLst>
              <a:ext uri="{FF2B5EF4-FFF2-40B4-BE49-F238E27FC236}">
                <a16:creationId xmlns:a16="http://schemas.microsoft.com/office/drawing/2014/main" id="{FA54FAA2-A25C-9B32-C52B-50E79A0DD269}"/>
              </a:ext>
            </a:extLst>
          </p:cNvPr>
          <p:cNvSpPr>
            <a:spLocks noGrp="1"/>
          </p:cNvSpPr>
          <p:nvPr>
            <p:ph type="subTitle" idx="1"/>
          </p:nvPr>
        </p:nvSpPr>
        <p:spPr>
          <a:xfrm>
            <a:off x="1555845" y="5542102"/>
            <a:ext cx="6032310" cy="1148572"/>
          </a:xfrm>
          <a:solidFill>
            <a:schemeClr val="accent2"/>
          </a:solidFill>
        </p:spPr>
        <p:txBody>
          <a:bodyPr anchor="ctr">
            <a:normAutofit/>
          </a:bodyPr>
          <a:lstStyle/>
          <a:p>
            <a:pPr>
              <a:spcBef>
                <a:spcPts val="0"/>
              </a:spcBef>
              <a:spcAft>
                <a:spcPts val="600"/>
              </a:spcAft>
            </a:pPr>
            <a:r>
              <a:rPr lang="en-US" sz="3600" b="1" dirty="0">
                <a:solidFill>
                  <a:schemeClr val="bg1"/>
                </a:solidFill>
              </a:rPr>
              <a:t>Quarter 4: Lesson 9                     </a:t>
            </a:r>
            <a:r>
              <a:rPr lang="en-US" sz="2800" b="1" cap="small" dirty="0">
                <a:solidFill>
                  <a:schemeClr val="bg1"/>
                </a:solidFill>
              </a:rPr>
              <a:t>Saul hunts David (1 Samuel 23:15-24)</a:t>
            </a:r>
            <a:endParaRPr lang="en-US" sz="3200" b="1" cap="small" dirty="0">
              <a:solidFill>
                <a:schemeClr val="bg1"/>
              </a:solidFill>
            </a:endParaRPr>
          </a:p>
        </p:txBody>
      </p:sp>
    </p:spTree>
    <p:extLst>
      <p:ext uri="{BB962C8B-B14F-4D97-AF65-F5344CB8AC3E}">
        <p14:creationId xmlns:p14="http://schemas.microsoft.com/office/powerpoint/2010/main" val="3198679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E67566-31F2-B19D-81C9-A33B7F29E663}"/>
              </a:ext>
            </a:extLst>
          </p:cNvPr>
          <p:cNvSpPr>
            <a:spLocks noGrp="1"/>
          </p:cNvSpPr>
          <p:nvPr>
            <p:ph type="title"/>
          </p:nvPr>
        </p:nvSpPr>
        <p:spPr>
          <a:xfrm>
            <a:off x="122830" y="110273"/>
            <a:ext cx="8925635" cy="954252"/>
          </a:xfrm>
        </p:spPr>
        <p:txBody>
          <a:bodyPr>
            <a:normAutofit/>
          </a:bodyPr>
          <a:lstStyle/>
          <a:p>
            <a:pPr algn="ctr"/>
            <a:r>
              <a:rPr lang="en-US" altLang="en-US" b="1" dirty="0">
                <a:latin typeface="+mn-lt"/>
              </a:rPr>
              <a:t>David Spares Saul </a:t>
            </a:r>
            <a:r>
              <a:rPr lang="en-US" altLang="en-US" sz="3200" b="1" dirty="0"/>
              <a:t>(1 Samuel 24)</a:t>
            </a:r>
            <a:endParaRPr lang="en-US" sz="4000" dirty="0">
              <a:latin typeface="+mn-lt"/>
            </a:endParaRPr>
          </a:p>
        </p:txBody>
      </p:sp>
      <p:sp>
        <p:nvSpPr>
          <p:cNvPr id="65538" name="Rectangle 2"/>
          <p:cNvSpPr>
            <a:spLocks noGrp="1" noChangeArrowheads="1"/>
          </p:cNvSpPr>
          <p:nvPr>
            <p:ph idx="1"/>
          </p:nvPr>
        </p:nvSpPr>
        <p:spPr>
          <a:xfrm>
            <a:off x="382136" y="940898"/>
            <a:ext cx="8543500" cy="5917102"/>
          </a:xfrm>
        </p:spPr>
        <p:txBody>
          <a:bodyPr>
            <a:normAutofit/>
          </a:bodyPr>
          <a:lstStyle/>
          <a:p>
            <a:pPr marL="341313" indent="-231775"/>
            <a:r>
              <a:rPr lang="en-US" altLang="en-US" sz="3000" b="1" dirty="0"/>
              <a:t>David’s Dialogue with Saul (24:8-22)</a:t>
            </a:r>
          </a:p>
          <a:p>
            <a:pPr marL="568325" lvl="1" indent="-222250"/>
            <a:r>
              <a:rPr lang="en-US" altLang="en-US" sz="3000" i="1" dirty="0">
                <a:effectLst>
                  <a:outerShdw blurRad="38100" dist="38100" dir="2700000" algn="tl">
                    <a:srgbClr val="000000">
                      <a:alpha val="43137"/>
                    </a:srgbClr>
                  </a:outerShdw>
                </a:effectLst>
              </a:rPr>
              <a:t>After Saul leaves the cave, David calls out after him, “My Lord the, King…” (8:8-15).</a:t>
            </a:r>
          </a:p>
          <a:p>
            <a:pPr marL="914400" lvl="2" indent="-287338"/>
            <a:r>
              <a:rPr lang="en-US" altLang="en-US" sz="3000" b="1" dirty="0"/>
              <a:t>David bows and asks why Saul listens to those who say, “David seeks your harm.”</a:t>
            </a:r>
          </a:p>
          <a:p>
            <a:pPr marL="914400" lvl="2" indent="-287338"/>
            <a:r>
              <a:rPr lang="en-US" altLang="en-US" sz="3000" b="1" dirty="0"/>
              <a:t>He tells Saul that although some urged him to harm Saul, he refused to stretch out his hand “against the Lord’s anointed.” </a:t>
            </a:r>
          </a:p>
          <a:p>
            <a:pPr marL="914400" lvl="2" indent="-287338"/>
            <a:r>
              <a:rPr lang="en-US" altLang="en-US" sz="3000" b="1" dirty="0"/>
              <a:t>David has the corner of Saul’s robe in his hand.</a:t>
            </a:r>
          </a:p>
          <a:p>
            <a:pPr marL="1371600" lvl="3" indent="-287338"/>
            <a:r>
              <a:rPr lang="en-US" altLang="en-US" sz="3000" b="1" i="1" dirty="0">
                <a:solidFill>
                  <a:srgbClr val="800000"/>
                </a:solidFill>
              </a:rPr>
              <a:t>“The Lord judge between you and me.” </a:t>
            </a:r>
          </a:p>
          <a:p>
            <a:pPr marL="1371600" lvl="3" indent="-287338"/>
            <a:r>
              <a:rPr lang="en-US" altLang="en-US" sz="3000" b="1" i="1" dirty="0">
                <a:solidFill>
                  <a:srgbClr val="800000"/>
                </a:solidFill>
              </a:rPr>
              <a:t>The Lord will deliver me and avenge me.</a:t>
            </a:r>
          </a:p>
        </p:txBody>
      </p:sp>
    </p:spTree>
    <p:extLst>
      <p:ext uri="{BB962C8B-B14F-4D97-AF65-F5344CB8AC3E}">
        <p14:creationId xmlns:p14="http://schemas.microsoft.com/office/powerpoint/2010/main" val="405339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5538">
                                            <p:txEl>
                                              <p:pRg st="0" end="0"/>
                                            </p:txEl>
                                          </p:spTgt>
                                        </p:tgtEl>
                                        <p:attrNameLst>
                                          <p:attrName>style.visibility</p:attrName>
                                        </p:attrNameLst>
                                      </p:cBhvr>
                                      <p:to>
                                        <p:strVal val="visible"/>
                                      </p:to>
                                    </p:set>
                                    <p:animEffect transition="in" filter="fade">
                                      <p:cBhvr>
                                        <p:cTn id="7" dur="1000"/>
                                        <p:tgtEl>
                                          <p:spTgt spid="65538">
                                            <p:txEl>
                                              <p:pRg st="0" end="0"/>
                                            </p:txEl>
                                          </p:spTgt>
                                        </p:tgtEl>
                                      </p:cBhvr>
                                    </p:animEffect>
                                    <p:anim calcmode="lin" valueType="num">
                                      <p:cBhvr>
                                        <p:cTn id="8" dur="1000" fill="hold"/>
                                        <p:tgtEl>
                                          <p:spTgt spid="6553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553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5538">
                                            <p:txEl>
                                              <p:pRg st="1" end="1"/>
                                            </p:txEl>
                                          </p:spTgt>
                                        </p:tgtEl>
                                        <p:attrNameLst>
                                          <p:attrName>style.visibility</p:attrName>
                                        </p:attrNameLst>
                                      </p:cBhvr>
                                      <p:to>
                                        <p:strVal val="visible"/>
                                      </p:to>
                                    </p:set>
                                    <p:animEffect transition="in" filter="fade">
                                      <p:cBhvr>
                                        <p:cTn id="14" dur="1000"/>
                                        <p:tgtEl>
                                          <p:spTgt spid="65538">
                                            <p:txEl>
                                              <p:pRg st="1" end="1"/>
                                            </p:txEl>
                                          </p:spTgt>
                                        </p:tgtEl>
                                      </p:cBhvr>
                                    </p:animEffect>
                                    <p:anim calcmode="lin" valueType="num">
                                      <p:cBhvr>
                                        <p:cTn id="15" dur="1000" fill="hold"/>
                                        <p:tgtEl>
                                          <p:spTgt spid="6553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553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5538">
                                            <p:txEl>
                                              <p:pRg st="2" end="2"/>
                                            </p:txEl>
                                          </p:spTgt>
                                        </p:tgtEl>
                                        <p:attrNameLst>
                                          <p:attrName>style.visibility</p:attrName>
                                        </p:attrNameLst>
                                      </p:cBhvr>
                                      <p:to>
                                        <p:strVal val="visible"/>
                                      </p:to>
                                    </p:set>
                                    <p:animEffect transition="in" filter="fade">
                                      <p:cBhvr>
                                        <p:cTn id="21" dur="1000"/>
                                        <p:tgtEl>
                                          <p:spTgt spid="65538">
                                            <p:txEl>
                                              <p:pRg st="2" end="2"/>
                                            </p:txEl>
                                          </p:spTgt>
                                        </p:tgtEl>
                                      </p:cBhvr>
                                    </p:animEffect>
                                    <p:anim calcmode="lin" valueType="num">
                                      <p:cBhvr>
                                        <p:cTn id="22" dur="1000" fill="hold"/>
                                        <p:tgtEl>
                                          <p:spTgt spid="6553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553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5538">
                                            <p:txEl>
                                              <p:pRg st="3" end="3"/>
                                            </p:txEl>
                                          </p:spTgt>
                                        </p:tgtEl>
                                        <p:attrNameLst>
                                          <p:attrName>style.visibility</p:attrName>
                                        </p:attrNameLst>
                                      </p:cBhvr>
                                      <p:to>
                                        <p:strVal val="visible"/>
                                      </p:to>
                                    </p:set>
                                    <p:animEffect transition="in" filter="fade">
                                      <p:cBhvr>
                                        <p:cTn id="28" dur="1000"/>
                                        <p:tgtEl>
                                          <p:spTgt spid="65538">
                                            <p:txEl>
                                              <p:pRg st="3" end="3"/>
                                            </p:txEl>
                                          </p:spTgt>
                                        </p:tgtEl>
                                      </p:cBhvr>
                                    </p:animEffect>
                                    <p:anim calcmode="lin" valueType="num">
                                      <p:cBhvr>
                                        <p:cTn id="29" dur="1000" fill="hold"/>
                                        <p:tgtEl>
                                          <p:spTgt spid="6553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553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5538">
                                            <p:txEl>
                                              <p:pRg st="4" end="4"/>
                                            </p:txEl>
                                          </p:spTgt>
                                        </p:tgtEl>
                                        <p:attrNameLst>
                                          <p:attrName>style.visibility</p:attrName>
                                        </p:attrNameLst>
                                      </p:cBhvr>
                                      <p:to>
                                        <p:strVal val="visible"/>
                                      </p:to>
                                    </p:set>
                                    <p:animEffect transition="in" filter="fade">
                                      <p:cBhvr>
                                        <p:cTn id="35" dur="1000"/>
                                        <p:tgtEl>
                                          <p:spTgt spid="65538">
                                            <p:txEl>
                                              <p:pRg st="4" end="4"/>
                                            </p:txEl>
                                          </p:spTgt>
                                        </p:tgtEl>
                                      </p:cBhvr>
                                    </p:animEffect>
                                    <p:anim calcmode="lin" valueType="num">
                                      <p:cBhvr>
                                        <p:cTn id="36" dur="1000" fill="hold"/>
                                        <p:tgtEl>
                                          <p:spTgt spid="6553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5538">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65538">
                                            <p:txEl>
                                              <p:pRg st="5" end="5"/>
                                            </p:txEl>
                                          </p:spTgt>
                                        </p:tgtEl>
                                        <p:attrNameLst>
                                          <p:attrName>style.visibility</p:attrName>
                                        </p:attrNameLst>
                                      </p:cBhvr>
                                      <p:to>
                                        <p:strVal val="visible"/>
                                      </p:to>
                                    </p:set>
                                    <p:animEffect transition="in" filter="fade">
                                      <p:cBhvr>
                                        <p:cTn id="40" dur="1000"/>
                                        <p:tgtEl>
                                          <p:spTgt spid="65538">
                                            <p:txEl>
                                              <p:pRg st="5" end="5"/>
                                            </p:txEl>
                                          </p:spTgt>
                                        </p:tgtEl>
                                      </p:cBhvr>
                                    </p:animEffect>
                                    <p:anim calcmode="lin" valueType="num">
                                      <p:cBhvr>
                                        <p:cTn id="41" dur="1000" fill="hold"/>
                                        <p:tgtEl>
                                          <p:spTgt spid="65538">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65538">
                                            <p:txEl>
                                              <p:pRg st="5" end="5"/>
                                            </p:txEl>
                                          </p:spTgt>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65538">
                                            <p:txEl>
                                              <p:pRg st="6" end="6"/>
                                            </p:txEl>
                                          </p:spTgt>
                                        </p:tgtEl>
                                        <p:attrNameLst>
                                          <p:attrName>style.visibility</p:attrName>
                                        </p:attrNameLst>
                                      </p:cBhvr>
                                      <p:to>
                                        <p:strVal val="visible"/>
                                      </p:to>
                                    </p:set>
                                    <p:animEffect transition="in" filter="fade">
                                      <p:cBhvr>
                                        <p:cTn id="45" dur="1000"/>
                                        <p:tgtEl>
                                          <p:spTgt spid="65538">
                                            <p:txEl>
                                              <p:pRg st="6" end="6"/>
                                            </p:txEl>
                                          </p:spTgt>
                                        </p:tgtEl>
                                      </p:cBhvr>
                                    </p:animEffect>
                                    <p:anim calcmode="lin" valueType="num">
                                      <p:cBhvr>
                                        <p:cTn id="46" dur="1000" fill="hold"/>
                                        <p:tgtEl>
                                          <p:spTgt spid="65538">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6553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E67566-31F2-B19D-81C9-A33B7F29E663}"/>
              </a:ext>
            </a:extLst>
          </p:cNvPr>
          <p:cNvSpPr>
            <a:spLocks noGrp="1"/>
          </p:cNvSpPr>
          <p:nvPr>
            <p:ph type="title"/>
          </p:nvPr>
        </p:nvSpPr>
        <p:spPr>
          <a:xfrm>
            <a:off x="122830" y="110273"/>
            <a:ext cx="8925635" cy="954252"/>
          </a:xfrm>
        </p:spPr>
        <p:txBody>
          <a:bodyPr>
            <a:normAutofit/>
          </a:bodyPr>
          <a:lstStyle/>
          <a:p>
            <a:pPr algn="ctr"/>
            <a:r>
              <a:rPr lang="en-US" altLang="en-US" b="1" dirty="0">
                <a:latin typeface="+mn-lt"/>
              </a:rPr>
              <a:t>David Spares Saul </a:t>
            </a:r>
            <a:r>
              <a:rPr lang="en-US" altLang="en-US" sz="3200" b="1" dirty="0"/>
              <a:t>(1 Samuel 24)</a:t>
            </a:r>
            <a:endParaRPr lang="en-US" sz="4000" dirty="0">
              <a:latin typeface="+mn-lt"/>
            </a:endParaRPr>
          </a:p>
        </p:txBody>
      </p:sp>
      <p:sp>
        <p:nvSpPr>
          <p:cNvPr id="65538" name="Rectangle 2"/>
          <p:cNvSpPr>
            <a:spLocks noGrp="1" noChangeArrowheads="1"/>
          </p:cNvSpPr>
          <p:nvPr>
            <p:ph idx="1"/>
          </p:nvPr>
        </p:nvSpPr>
        <p:spPr>
          <a:xfrm>
            <a:off x="382136" y="940898"/>
            <a:ext cx="8543500" cy="5917102"/>
          </a:xfrm>
        </p:spPr>
        <p:txBody>
          <a:bodyPr>
            <a:normAutofit/>
          </a:bodyPr>
          <a:lstStyle/>
          <a:p>
            <a:pPr marL="341313" indent="-231775"/>
            <a:r>
              <a:rPr lang="en-US" altLang="en-US" sz="3000" b="1" dirty="0"/>
              <a:t>David’s Dialogue with Saul (24:8-22)</a:t>
            </a:r>
          </a:p>
          <a:p>
            <a:pPr marL="568325" lvl="1" indent="-222250"/>
            <a:r>
              <a:rPr lang="en-US" altLang="en-US" sz="3000" i="1" dirty="0">
                <a:effectLst>
                  <a:outerShdw blurRad="38100" dist="38100" dir="2700000" algn="tl">
                    <a:srgbClr val="000000">
                      <a:alpha val="43137"/>
                    </a:srgbClr>
                  </a:outerShdw>
                </a:effectLst>
              </a:rPr>
              <a:t>Saul responds to David (8:16-22).</a:t>
            </a:r>
          </a:p>
          <a:p>
            <a:pPr marL="914400" lvl="2" indent="-287338"/>
            <a:r>
              <a:rPr lang="en-US" altLang="en-US" sz="3000" b="1" dirty="0"/>
              <a:t>"Is this your voice, my son David?" </a:t>
            </a:r>
            <a:r>
              <a:rPr lang="en-US" altLang="en-US" sz="3000" b="1" dirty="0">
                <a:solidFill>
                  <a:srgbClr val="800000"/>
                </a:solidFill>
              </a:rPr>
              <a:t>Saul weeps. </a:t>
            </a:r>
          </a:p>
          <a:p>
            <a:pPr marL="914400" lvl="2" indent="-287338"/>
            <a:r>
              <a:rPr lang="en-US" altLang="en-US" sz="3000" b="1" dirty="0"/>
              <a:t>“You are more righteous than I; for you have rewarded me with good, whereas I have rewarded you with evil.”</a:t>
            </a:r>
          </a:p>
          <a:p>
            <a:pPr marL="914400" lvl="2" indent="-287338"/>
            <a:r>
              <a:rPr lang="en-US" altLang="en-US" sz="3000" b="1" dirty="0"/>
              <a:t>“Now I know indeed that </a:t>
            </a:r>
            <a:r>
              <a:rPr lang="en-US" altLang="en-US" sz="3000" b="1" dirty="0">
                <a:solidFill>
                  <a:srgbClr val="800000"/>
                </a:solidFill>
              </a:rPr>
              <a:t>you shall surely be king,</a:t>
            </a:r>
            <a:r>
              <a:rPr lang="en-US" altLang="en-US" sz="3000" b="1" dirty="0"/>
              <a:t> and that </a:t>
            </a:r>
            <a:r>
              <a:rPr lang="en-US" altLang="en-US" sz="3000" b="1" dirty="0">
                <a:solidFill>
                  <a:srgbClr val="800000"/>
                </a:solidFill>
              </a:rPr>
              <a:t>the kingdom of Israel shall be established in your hand</a:t>
            </a:r>
            <a:r>
              <a:rPr lang="en-US" altLang="en-US" sz="3000" b="1" dirty="0"/>
              <a:t>.”</a:t>
            </a:r>
          </a:p>
          <a:p>
            <a:pPr marL="914400" lvl="2" indent="-287338"/>
            <a:r>
              <a:rPr lang="en-US" altLang="en-US" sz="3000" b="1" dirty="0"/>
              <a:t>“Therefore, swear now to me by the LORD that you will not cut off my descendants after me, and that you will not destroy my name from my father's house.“ So David swore to Saul.</a:t>
            </a:r>
            <a:endParaRPr lang="en-US" altLang="en-US" sz="3000" b="1" i="1" dirty="0">
              <a:solidFill>
                <a:srgbClr val="800000"/>
              </a:solidFill>
            </a:endParaRPr>
          </a:p>
        </p:txBody>
      </p:sp>
    </p:spTree>
    <p:extLst>
      <p:ext uri="{BB962C8B-B14F-4D97-AF65-F5344CB8AC3E}">
        <p14:creationId xmlns:p14="http://schemas.microsoft.com/office/powerpoint/2010/main" val="238826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5538">
                                            <p:txEl>
                                              <p:pRg st="0" end="0"/>
                                            </p:txEl>
                                          </p:spTgt>
                                        </p:tgtEl>
                                        <p:attrNameLst>
                                          <p:attrName>style.visibility</p:attrName>
                                        </p:attrNameLst>
                                      </p:cBhvr>
                                      <p:to>
                                        <p:strVal val="visible"/>
                                      </p:to>
                                    </p:set>
                                    <p:animEffect transition="in" filter="fade">
                                      <p:cBhvr>
                                        <p:cTn id="7" dur="1000"/>
                                        <p:tgtEl>
                                          <p:spTgt spid="65538">
                                            <p:txEl>
                                              <p:pRg st="0" end="0"/>
                                            </p:txEl>
                                          </p:spTgt>
                                        </p:tgtEl>
                                      </p:cBhvr>
                                    </p:animEffect>
                                    <p:anim calcmode="lin" valueType="num">
                                      <p:cBhvr>
                                        <p:cTn id="8" dur="1000" fill="hold"/>
                                        <p:tgtEl>
                                          <p:spTgt spid="6553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553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5538">
                                            <p:txEl>
                                              <p:pRg st="1" end="1"/>
                                            </p:txEl>
                                          </p:spTgt>
                                        </p:tgtEl>
                                        <p:attrNameLst>
                                          <p:attrName>style.visibility</p:attrName>
                                        </p:attrNameLst>
                                      </p:cBhvr>
                                      <p:to>
                                        <p:strVal val="visible"/>
                                      </p:to>
                                    </p:set>
                                    <p:animEffect transition="in" filter="fade">
                                      <p:cBhvr>
                                        <p:cTn id="14" dur="1000"/>
                                        <p:tgtEl>
                                          <p:spTgt spid="65538">
                                            <p:txEl>
                                              <p:pRg st="1" end="1"/>
                                            </p:txEl>
                                          </p:spTgt>
                                        </p:tgtEl>
                                      </p:cBhvr>
                                    </p:animEffect>
                                    <p:anim calcmode="lin" valueType="num">
                                      <p:cBhvr>
                                        <p:cTn id="15" dur="1000" fill="hold"/>
                                        <p:tgtEl>
                                          <p:spTgt spid="6553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553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5538">
                                            <p:txEl>
                                              <p:pRg st="2" end="2"/>
                                            </p:txEl>
                                          </p:spTgt>
                                        </p:tgtEl>
                                        <p:attrNameLst>
                                          <p:attrName>style.visibility</p:attrName>
                                        </p:attrNameLst>
                                      </p:cBhvr>
                                      <p:to>
                                        <p:strVal val="visible"/>
                                      </p:to>
                                    </p:set>
                                    <p:animEffect transition="in" filter="fade">
                                      <p:cBhvr>
                                        <p:cTn id="21" dur="1000"/>
                                        <p:tgtEl>
                                          <p:spTgt spid="65538">
                                            <p:txEl>
                                              <p:pRg st="2" end="2"/>
                                            </p:txEl>
                                          </p:spTgt>
                                        </p:tgtEl>
                                      </p:cBhvr>
                                    </p:animEffect>
                                    <p:anim calcmode="lin" valueType="num">
                                      <p:cBhvr>
                                        <p:cTn id="22" dur="1000" fill="hold"/>
                                        <p:tgtEl>
                                          <p:spTgt spid="6553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5538">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5538">
                                            <p:txEl>
                                              <p:pRg st="3" end="3"/>
                                            </p:txEl>
                                          </p:spTgt>
                                        </p:tgtEl>
                                        <p:attrNameLst>
                                          <p:attrName>style.visibility</p:attrName>
                                        </p:attrNameLst>
                                      </p:cBhvr>
                                      <p:to>
                                        <p:strVal val="visible"/>
                                      </p:to>
                                    </p:set>
                                    <p:animEffect transition="in" filter="fade">
                                      <p:cBhvr>
                                        <p:cTn id="26" dur="1000"/>
                                        <p:tgtEl>
                                          <p:spTgt spid="65538">
                                            <p:txEl>
                                              <p:pRg st="3" end="3"/>
                                            </p:txEl>
                                          </p:spTgt>
                                        </p:tgtEl>
                                      </p:cBhvr>
                                    </p:animEffect>
                                    <p:anim calcmode="lin" valueType="num">
                                      <p:cBhvr>
                                        <p:cTn id="27" dur="1000" fill="hold"/>
                                        <p:tgtEl>
                                          <p:spTgt spid="65538">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6553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5538">
                                            <p:txEl>
                                              <p:pRg st="4" end="4"/>
                                            </p:txEl>
                                          </p:spTgt>
                                        </p:tgtEl>
                                        <p:attrNameLst>
                                          <p:attrName>style.visibility</p:attrName>
                                        </p:attrNameLst>
                                      </p:cBhvr>
                                      <p:to>
                                        <p:strVal val="visible"/>
                                      </p:to>
                                    </p:set>
                                    <p:animEffect transition="in" filter="fade">
                                      <p:cBhvr>
                                        <p:cTn id="33" dur="1000"/>
                                        <p:tgtEl>
                                          <p:spTgt spid="65538">
                                            <p:txEl>
                                              <p:pRg st="4" end="4"/>
                                            </p:txEl>
                                          </p:spTgt>
                                        </p:tgtEl>
                                      </p:cBhvr>
                                    </p:animEffect>
                                    <p:anim calcmode="lin" valueType="num">
                                      <p:cBhvr>
                                        <p:cTn id="34" dur="1000" fill="hold"/>
                                        <p:tgtEl>
                                          <p:spTgt spid="65538">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6553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5538">
                                            <p:txEl>
                                              <p:pRg st="5" end="5"/>
                                            </p:txEl>
                                          </p:spTgt>
                                        </p:tgtEl>
                                        <p:attrNameLst>
                                          <p:attrName>style.visibility</p:attrName>
                                        </p:attrNameLst>
                                      </p:cBhvr>
                                      <p:to>
                                        <p:strVal val="visible"/>
                                      </p:to>
                                    </p:set>
                                    <p:animEffect transition="in" filter="fade">
                                      <p:cBhvr>
                                        <p:cTn id="40" dur="1000"/>
                                        <p:tgtEl>
                                          <p:spTgt spid="65538">
                                            <p:txEl>
                                              <p:pRg st="5" end="5"/>
                                            </p:txEl>
                                          </p:spTgt>
                                        </p:tgtEl>
                                      </p:cBhvr>
                                    </p:animEffect>
                                    <p:anim calcmode="lin" valueType="num">
                                      <p:cBhvr>
                                        <p:cTn id="41" dur="1000" fill="hold"/>
                                        <p:tgtEl>
                                          <p:spTgt spid="65538">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6553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08D31-B83E-3A5E-6CBE-2F4DF4507B0F}"/>
              </a:ext>
            </a:extLst>
          </p:cNvPr>
          <p:cNvSpPr>
            <a:spLocks noGrp="1"/>
          </p:cNvSpPr>
          <p:nvPr>
            <p:ph type="title"/>
          </p:nvPr>
        </p:nvSpPr>
        <p:spPr>
          <a:xfrm>
            <a:off x="628650" y="365126"/>
            <a:ext cx="7887554" cy="1325563"/>
          </a:xfrm>
        </p:spPr>
        <p:txBody>
          <a:bodyPr>
            <a:normAutofit/>
          </a:bodyPr>
          <a:lstStyle/>
          <a:p>
            <a:r>
              <a:rPr lang="en-US" b="1" dirty="0">
                <a:latin typeface="+mn-lt"/>
              </a:rPr>
              <a:t>Psalm 54: The Lord Upholds my Life </a:t>
            </a:r>
            <a:r>
              <a:rPr lang="en-US" sz="3100" dirty="0"/>
              <a:t>(A Psalm of David)</a:t>
            </a:r>
            <a:endParaRPr lang="en-US" dirty="0"/>
          </a:p>
        </p:txBody>
      </p:sp>
      <p:sp>
        <p:nvSpPr>
          <p:cNvPr id="3" name="Content Placeholder 2">
            <a:extLst>
              <a:ext uri="{FF2B5EF4-FFF2-40B4-BE49-F238E27FC236}">
                <a16:creationId xmlns:a16="http://schemas.microsoft.com/office/drawing/2014/main" id="{F761A7A6-563C-167E-02C4-C820B8FFEE9C}"/>
              </a:ext>
            </a:extLst>
          </p:cNvPr>
          <p:cNvSpPr>
            <a:spLocks noGrp="1"/>
          </p:cNvSpPr>
          <p:nvPr>
            <p:ph idx="1"/>
          </p:nvPr>
        </p:nvSpPr>
        <p:spPr>
          <a:xfrm>
            <a:off x="628649" y="1825624"/>
            <a:ext cx="8337930" cy="5032376"/>
          </a:xfrm>
        </p:spPr>
        <p:txBody>
          <a:bodyPr>
            <a:normAutofit fontScale="92500" lnSpcReduction="10000"/>
          </a:bodyPr>
          <a:lstStyle/>
          <a:p>
            <a:r>
              <a:rPr lang="en-US" sz="3000" dirty="0"/>
              <a:t>To the Chief Musician. With Stringed Instruments. </a:t>
            </a:r>
            <a:r>
              <a:rPr lang="en-US" sz="3000" i="1" dirty="0">
                <a:effectLst>
                  <a:outerShdw blurRad="38100" dist="38100" dir="2700000" algn="tl">
                    <a:srgbClr val="000000">
                      <a:alpha val="43137"/>
                    </a:srgbClr>
                  </a:outerShdw>
                </a:effectLst>
              </a:rPr>
              <a:t>A Contemplation of David When the </a:t>
            </a:r>
            <a:r>
              <a:rPr lang="en-US" sz="3000" i="1" dirty="0" err="1">
                <a:effectLst>
                  <a:outerShdw blurRad="38100" dist="38100" dir="2700000" algn="tl">
                    <a:srgbClr val="000000">
                      <a:alpha val="43137"/>
                    </a:srgbClr>
                  </a:outerShdw>
                </a:effectLst>
              </a:rPr>
              <a:t>Ziphites</a:t>
            </a:r>
            <a:r>
              <a:rPr lang="en-US" sz="3000" i="1" dirty="0">
                <a:effectLst>
                  <a:outerShdw blurRad="38100" dist="38100" dir="2700000" algn="tl">
                    <a:srgbClr val="000000">
                      <a:alpha val="43137"/>
                    </a:srgbClr>
                  </a:outerShdw>
                </a:effectLst>
              </a:rPr>
              <a:t> Went and Said to Saul, "Is David Not Hiding with Us?“</a:t>
            </a:r>
          </a:p>
          <a:p>
            <a:r>
              <a:rPr lang="en-US" sz="2900" b="1" i="1" dirty="0">
                <a:effectLst>
                  <a:outerShdw blurRad="38100" dist="38100" dir="2700000" algn="tl">
                    <a:srgbClr val="000000">
                      <a:alpha val="43137"/>
                    </a:srgbClr>
                  </a:outerShdw>
                </a:effectLst>
              </a:rPr>
              <a:t>Psalms 54:1-7  </a:t>
            </a:r>
            <a:r>
              <a:rPr lang="en-US" sz="2900" i="1" dirty="0">
                <a:solidFill>
                  <a:srgbClr val="800000"/>
                </a:solidFill>
                <a:effectLst>
                  <a:outerShdw blurRad="38100" dist="38100" dir="2700000" algn="tl">
                    <a:srgbClr val="000000">
                      <a:alpha val="43137"/>
                    </a:srgbClr>
                  </a:outerShdw>
                </a:effectLst>
              </a:rPr>
              <a:t>Save me, O God, by Your name, and vindicate me by Your strength.  2  Hear my prayer, O God; Give ear to the words of my mouth.  3  For strangers have risen up against me, and oppressors have sought after my life; They have not set God before them. Selah  4  Behold, God is my helper; The Lord is with those who uphold my life.  5  He will repay my enemies for their evil. Cut them off in Your truth.  6  I will freely sacrifice to You; I will praise Your name, O LORD, for it is good.  7  For He has delivered me out of all trouble; and my eye has seen its desire upon my enemies.</a:t>
            </a:r>
          </a:p>
        </p:txBody>
      </p:sp>
    </p:spTree>
    <p:extLst>
      <p:ext uri="{BB962C8B-B14F-4D97-AF65-F5344CB8AC3E}">
        <p14:creationId xmlns:p14="http://schemas.microsoft.com/office/powerpoint/2010/main" val="245264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08D31-B83E-3A5E-6CBE-2F4DF4507B0F}"/>
              </a:ext>
            </a:extLst>
          </p:cNvPr>
          <p:cNvSpPr>
            <a:spLocks noGrp="1"/>
          </p:cNvSpPr>
          <p:nvPr>
            <p:ph type="title"/>
          </p:nvPr>
        </p:nvSpPr>
        <p:spPr>
          <a:xfrm>
            <a:off x="628650" y="365126"/>
            <a:ext cx="7887554" cy="1325563"/>
          </a:xfrm>
        </p:spPr>
        <p:txBody>
          <a:bodyPr>
            <a:normAutofit/>
          </a:bodyPr>
          <a:lstStyle/>
          <a:p>
            <a:r>
              <a:rPr lang="en-US" b="1" dirty="0">
                <a:latin typeface="+mn-lt"/>
              </a:rPr>
              <a:t>Psalm 57: Let Your Glory Be Over All the Earth </a:t>
            </a:r>
            <a:r>
              <a:rPr lang="en-US" sz="3100" dirty="0"/>
              <a:t>(A Psalm of David)</a:t>
            </a:r>
            <a:endParaRPr lang="en-US" dirty="0"/>
          </a:p>
        </p:txBody>
      </p:sp>
      <p:sp>
        <p:nvSpPr>
          <p:cNvPr id="3" name="Content Placeholder 2">
            <a:extLst>
              <a:ext uri="{FF2B5EF4-FFF2-40B4-BE49-F238E27FC236}">
                <a16:creationId xmlns:a16="http://schemas.microsoft.com/office/drawing/2014/main" id="{F761A7A6-563C-167E-02C4-C820B8FFEE9C}"/>
              </a:ext>
            </a:extLst>
          </p:cNvPr>
          <p:cNvSpPr>
            <a:spLocks noGrp="1"/>
          </p:cNvSpPr>
          <p:nvPr>
            <p:ph idx="1"/>
          </p:nvPr>
        </p:nvSpPr>
        <p:spPr>
          <a:xfrm>
            <a:off x="628650" y="1690689"/>
            <a:ext cx="8337930" cy="5032376"/>
          </a:xfrm>
        </p:spPr>
        <p:txBody>
          <a:bodyPr>
            <a:normAutofit/>
          </a:bodyPr>
          <a:lstStyle/>
          <a:p>
            <a:r>
              <a:rPr lang="en-US" sz="3000" i="1" dirty="0"/>
              <a:t>To the Chief Musician. Set to "Do Not Destroy." </a:t>
            </a:r>
            <a:r>
              <a:rPr lang="en-US" sz="3000" i="1" dirty="0">
                <a:effectLst>
                  <a:outerShdw blurRad="38100" dist="38100" dir="2700000" algn="tl">
                    <a:srgbClr val="000000">
                      <a:alpha val="43137"/>
                    </a:srgbClr>
                  </a:outerShdw>
                </a:effectLst>
              </a:rPr>
              <a:t>A </a:t>
            </a:r>
            <a:r>
              <a:rPr lang="en-US" sz="3000" i="1" dirty="0" err="1">
                <a:effectLst>
                  <a:outerShdw blurRad="38100" dist="38100" dir="2700000" algn="tl">
                    <a:srgbClr val="000000">
                      <a:alpha val="43137"/>
                    </a:srgbClr>
                  </a:outerShdw>
                </a:effectLst>
              </a:rPr>
              <a:t>Michtam</a:t>
            </a:r>
            <a:r>
              <a:rPr lang="en-US" sz="3000" i="1" dirty="0">
                <a:effectLst>
                  <a:outerShdw blurRad="38100" dist="38100" dir="2700000" algn="tl">
                    <a:srgbClr val="000000">
                      <a:alpha val="43137"/>
                    </a:srgbClr>
                  </a:outerShdw>
                </a:effectLst>
              </a:rPr>
              <a:t> of David When He Fled from Saul into the Cave</a:t>
            </a:r>
            <a:r>
              <a:rPr lang="en-US" sz="3000" dirty="0"/>
              <a:t>.</a:t>
            </a:r>
          </a:p>
          <a:p>
            <a:r>
              <a:rPr lang="en-US" sz="3000" i="1" dirty="0">
                <a:effectLst>
                  <a:outerShdw blurRad="38100" dist="38100" dir="2700000" algn="tl">
                    <a:srgbClr val="000000">
                      <a:alpha val="43137"/>
                    </a:srgbClr>
                  </a:outerShdw>
                </a:effectLst>
              </a:rPr>
              <a:t>In the midst of tribulation, stress, and undeserved persecution, David relies and God’s </a:t>
            </a:r>
            <a:r>
              <a:rPr lang="en-US" sz="3000" i="1" dirty="0">
                <a:solidFill>
                  <a:srgbClr val="800000"/>
                </a:solidFill>
                <a:effectLst>
                  <a:outerShdw blurRad="38100" dist="38100" dir="2700000" algn="tl">
                    <a:srgbClr val="000000">
                      <a:alpha val="43137"/>
                    </a:srgbClr>
                  </a:outerShdw>
                </a:effectLst>
              </a:rPr>
              <a:t>mercy</a:t>
            </a:r>
            <a:r>
              <a:rPr lang="en-US" sz="3000" i="1" dirty="0">
                <a:effectLst>
                  <a:outerShdw blurRad="38100" dist="38100" dir="2700000" algn="tl">
                    <a:srgbClr val="000000">
                      <a:alpha val="43137"/>
                    </a:srgbClr>
                  </a:outerShdw>
                </a:effectLst>
              </a:rPr>
              <a:t> and resolves to </a:t>
            </a:r>
            <a:r>
              <a:rPr lang="en-US" sz="3000" i="1" dirty="0">
                <a:solidFill>
                  <a:srgbClr val="800000"/>
                </a:solidFill>
                <a:effectLst>
                  <a:outerShdw blurRad="38100" dist="38100" dir="2700000" algn="tl">
                    <a:srgbClr val="000000">
                      <a:alpha val="43137"/>
                    </a:srgbClr>
                  </a:outerShdw>
                </a:effectLst>
              </a:rPr>
              <a:t>glorify, exalt, </a:t>
            </a:r>
            <a:r>
              <a:rPr lang="en-US" sz="3000" i="1" dirty="0">
                <a:effectLst>
                  <a:outerShdw blurRad="38100" dist="38100" dir="2700000" algn="tl">
                    <a:srgbClr val="000000">
                      <a:alpha val="43137"/>
                    </a:srgbClr>
                  </a:outerShdw>
                </a:effectLst>
              </a:rPr>
              <a:t>and </a:t>
            </a:r>
            <a:r>
              <a:rPr lang="en-US" sz="3000" i="1" dirty="0">
                <a:solidFill>
                  <a:srgbClr val="800000"/>
                </a:solidFill>
                <a:effectLst>
                  <a:outerShdw blurRad="38100" dist="38100" dir="2700000" algn="tl">
                    <a:srgbClr val="000000">
                      <a:alpha val="43137"/>
                    </a:srgbClr>
                  </a:outerShdw>
                </a:effectLst>
              </a:rPr>
              <a:t>praise</a:t>
            </a:r>
            <a:r>
              <a:rPr lang="en-US" sz="3000" i="1" dirty="0">
                <a:effectLst>
                  <a:outerShdw blurRad="38100" dist="38100" dir="2700000" algn="tl">
                    <a:srgbClr val="000000">
                      <a:alpha val="43137"/>
                    </a:srgbClr>
                  </a:outerShdw>
                </a:effectLst>
              </a:rPr>
              <a:t> God.</a:t>
            </a:r>
          </a:p>
          <a:p>
            <a:endParaRPr lang="en-US" sz="2900" i="1" dirty="0">
              <a:solidFill>
                <a:srgbClr val="8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6322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BC65-31FA-2D66-A7C9-1FCE555EB6FD}"/>
              </a:ext>
            </a:extLst>
          </p:cNvPr>
          <p:cNvSpPr>
            <a:spLocks noGrp="1"/>
          </p:cNvSpPr>
          <p:nvPr>
            <p:ph type="title"/>
          </p:nvPr>
        </p:nvSpPr>
        <p:spPr>
          <a:xfrm>
            <a:off x="628650" y="502913"/>
            <a:ext cx="7886700" cy="749690"/>
          </a:xfrm>
        </p:spPr>
        <p:txBody>
          <a:bodyPr>
            <a:normAutofit/>
          </a:bodyPr>
          <a:lstStyle/>
          <a:p>
            <a:pPr algn="ctr">
              <a:spcBef>
                <a:spcPct val="50000"/>
              </a:spcBef>
            </a:pPr>
            <a:r>
              <a:rPr lang="en-US" altLang="en-US" dirty="0">
                <a:latin typeface="Aharoni" panose="02010803020104030203" pitchFamily="2" charset="-79"/>
                <a:cs typeface="Aharoni" panose="02010803020104030203" pitchFamily="2" charset="-79"/>
              </a:rPr>
              <a:t>Applications for Today</a:t>
            </a:r>
            <a:endParaRPr lang="en-US" dirty="0">
              <a:latin typeface="Aharoni" panose="02010803020104030203" pitchFamily="2" charset="-79"/>
              <a:cs typeface="Aharoni" panose="02010803020104030203" pitchFamily="2" charset="-79"/>
            </a:endParaRPr>
          </a:p>
        </p:txBody>
      </p:sp>
      <p:sp>
        <p:nvSpPr>
          <p:cNvPr id="16386" name="Rectangle 2"/>
          <p:cNvSpPr>
            <a:spLocks noGrp="1" noChangeArrowheads="1"/>
          </p:cNvSpPr>
          <p:nvPr>
            <p:ph idx="1"/>
          </p:nvPr>
        </p:nvSpPr>
        <p:spPr>
          <a:xfrm>
            <a:off x="481507" y="1371600"/>
            <a:ext cx="8199356" cy="5486400"/>
          </a:xfrm>
        </p:spPr>
        <p:txBody>
          <a:bodyPr>
            <a:normAutofit/>
          </a:bodyPr>
          <a:lstStyle/>
          <a:p>
            <a:pPr marL="681037" indent="-514350">
              <a:buFont typeface="+mj-lt"/>
              <a:buAutoNum type="arabicPeriod"/>
            </a:pPr>
            <a:r>
              <a:rPr lang="en-US" altLang="en-US" sz="3200" b="1" dirty="0">
                <a:solidFill>
                  <a:srgbClr val="800000"/>
                </a:solidFill>
              </a:rPr>
              <a:t>Like Jonathan, be unselfish in dealings with others.</a:t>
            </a:r>
          </a:p>
          <a:p>
            <a:pPr marL="681037" indent="-514350">
              <a:buFont typeface="+mj-lt"/>
              <a:buAutoNum type="arabicPeriod"/>
            </a:pPr>
            <a:r>
              <a:rPr lang="en-US" altLang="en-US" sz="3200" b="1" dirty="0">
                <a:solidFill>
                  <a:srgbClr val="800000"/>
                </a:solidFill>
              </a:rPr>
              <a:t>Overcome evil with good </a:t>
            </a:r>
            <a:r>
              <a:rPr lang="en-US" altLang="en-US" sz="3200" dirty="0">
                <a:solidFill>
                  <a:srgbClr val="800000"/>
                </a:solidFill>
              </a:rPr>
              <a:t>(cf. Rom. 12:9-21)</a:t>
            </a:r>
          </a:p>
          <a:p>
            <a:pPr marL="681037" indent="-514350">
              <a:buFont typeface="+mj-lt"/>
              <a:buAutoNum type="arabicPeriod"/>
            </a:pPr>
            <a:r>
              <a:rPr lang="en-US" altLang="en-US" sz="3200" b="1" dirty="0">
                <a:solidFill>
                  <a:srgbClr val="800000"/>
                </a:solidFill>
              </a:rPr>
              <a:t>Respect the Lord’s anointed.</a:t>
            </a:r>
          </a:p>
        </p:txBody>
      </p:sp>
    </p:spTree>
    <p:extLst>
      <p:ext uri="{BB962C8B-B14F-4D97-AF65-F5344CB8AC3E}">
        <p14:creationId xmlns:p14="http://schemas.microsoft.com/office/powerpoint/2010/main" val="293375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fade">
                                      <p:cBhvr>
                                        <p:cTn id="7" dur="1000"/>
                                        <p:tgtEl>
                                          <p:spTgt spid="16386">
                                            <p:txEl>
                                              <p:pRg st="0" end="0"/>
                                            </p:txEl>
                                          </p:spTgt>
                                        </p:tgtEl>
                                      </p:cBhvr>
                                    </p:animEffect>
                                    <p:anim calcmode="lin" valueType="num">
                                      <p:cBhvr>
                                        <p:cTn id="8" dur="1000" fill="hold"/>
                                        <p:tgtEl>
                                          <p:spTgt spid="1638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38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386">
                                            <p:txEl>
                                              <p:pRg st="1" end="1"/>
                                            </p:txEl>
                                          </p:spTgt>
                                        </p:tgtEl>
                                        <p:attrNameLst>
                                          <p:attrName>style.visibility</p:attrName>
                                        </p:attrNameLst>
                                      </p:cBhvr>
                                      <p:to>
                                        <p:strVal val="visible"/>
                                      </p:to>
                                    </p:set>
                                    <p:animEffect transition="in" filter="fade">
                                      <p:cBhvr>
                                        <p:cTn id="14" dur="1000"/>
                                        <p:tgtEl>
                                          <p:spTgt spid="16386">
                                            <p:txEl>
                                              <p:pRg st="1" end="1"/>
                                            </p:txEl>
                                          </p:spTgt>
                                        </p:tgtEl>
                                      </p:cBhvr>
                                    </p:animEffect>
                                    <p:anim calcmode="lin" valueType="num">
                                      <p:cBhvr>
                                        <p:cTn id="15" dur="1000" fill="hold"/>
                                        <p:tgtEl>
                                          <p:spTgt spid="1638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38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386">
                                            <p:txEl>
                                              <p:pRg st="2" end="2"/>
                                            </p:txEl>
                                          </p:spTgt>
                                        </p:tgtEl>
                                        <p:attrNameLst>
                                          <p:attrName>style.visibility</p:attrName>
                                        </p:attrNameLst>
                                      </p:cBhvr>
                                      <p:to>
                                        <p:strVal val="visible"/>
                                      </p:to>
                                    </p:set>
                                    <p:animEffect transition="in" filter="fade">
                                      <p:cBhvr>
                                        <p:cTn id="21" dur="1000"/>
                                        <p:tgtEl>
                                          <p:spTgt spid="16386">
                                            <p:txEl>
                                              <p:pRg st="2" end="2"/>
                                            </p:txEl>
                                          </p:spTgt>
                                        </p:tgtEl>
                                      </p:cBhvr>
                                    </p:animEffect>
                                    <p:anim calcmode="lin" valueType="num">
                                      <p:cBhvr>
                                        <p:cTn id="22" dur="1000" fill="hold"/>
                                        <p:tgtEl>
                                          <p:spTgt spid="1638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638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E67566-31F2-B19D-81C9-A33B7F29E663}"/>
              </a:ext>
            </a:extLst>
          </p:cNvPr>
          <p:cNvSpPr>
            <a:spLocks noGrp="1"/>
          </p:cNvSpPr>
          <p:nvPr>
            <p:ph type="title"/>
          </p:nvPr>
        </p:nvSpPr>
        <p:spPr>
          <a:xfrm>
            <a:off x="184067" y="209794"/>
            <a:ext cx="8775865" cy="1409251"/>
          </a:xfrm>
        </p:spPr>
        <p:txBody>
          <a:bodyPr>
            <a:normAutofit/>
          </a:bodyPr>
          <a:lstStyle/>
          <a:p>
            <a:pPr algn="ctr"/>
            <a:r>
              <a:rPr lang="en-US" sz="4800" b="1" dirty="0">
                <a:latin typeface="+mn-lt"/>
              </a:rPr>
              <a:t>Saul Hunts David</a:t>
            </a:r>
            <a:endParaRPr lang="en-US" dirty="0">
              <a:latin typeface="+mn-lt"/>
            </a:endParaRPr>
          </a:p>
        </p:txBody>
      </p:sp>
      <p:sp>
        <p:nvSpPr>
          <p:cNvPr id="65538" name="Rectangle 2"/>
          <p:cNvSpPr>
            <a:spLocks noGrp="1" noChangeArrowheads="1"/>
          </p:cNvSpPr>
          <p:nvPr>
            <p:ph idx="1"/>
          </p:nvPr>
        </p:nvSpPr>
        <p:spPr>
          <a:xfrm>
            <a:off x="4336619" y="1993912"/>
            <a:ext cx="4456173" cy="4617981"/>
          </a:xfrm>
        </p:spPr>
        <p:txBody>
          <a:bodyPr>
            <a:normAutofit/>
          </a:bodyPr>
          <a:lstStyle/>
          <a:p>
            <a:r>
              <a:rPr lang="en-US" altLang="en-US" sz="3600" b="1" dirty="0"/>
              <a:t>David in the Wilderness                </a:t>
            </a:r>
            <a:r>
              <a:rPr lang="en-US" altLang="en-US" sz="3600" dirty="0"/>
              <a:t>(1 Sam. 23:15-29)</a:t>
            </a:r>
          </a:p>
          <a:p>
            <a:r>
              <a:rPr lang="en-US" altLang="en-US" sz="3600" b="1" dirty="0"/>
              <a:t>David spares Saul     </a:t>
            </a:r>
            <a:r>
              <a:rPr lang="en-US" altLang="en-US" sz="3600" dirty="0"/>
              <a:t> (1 Sam. 24)</a:t>
            </a:r>
          </a:p>
          <a:p>
            <a:r>
              <a:rPr lang="en-US" altLang="en-US" sz="3600" b="1" dirty="0"/>
              <a:t>Psalms 54 &amp; 57</a:t>
            </a:r>
          </a:p>
        </p:txBody>
      </p:sp>
      <p:pic>
        <p:nvPicPr>
          <p:cNvPr id="4" name="Picture 3">
            <a:extLst>
              <a:ext uri="{FF2B5EF4-FFF2-40B4-BE49-F238E27FC236}">
                <a16:creationId xmlns:a16="http://schemas.microsoft.com/office/drawing/2014/main" id="{C5596DAF-589C-278F-FF3F-7A9555E4EE7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1067766" y="1830584"/>
            <a:ext cx="2816677" cy="375995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5538">
                                            <p:txEl>
                                              <p:pRg st="0" end="0"/>
                                            </p:txEl>
                                          </p:spTgt>
                                        </p:tgtEl>
                                        <p:attrNameLst>
                                          <p:attrName>style.visibility</p:attrName>
                                        </p:attrNameLst>
                                      </p:cBhvr>
                                      <p:to>
                                        <p:strVal val="visible"/>
                                      </p:to>
                                    </p:set>
                                    <p:animEffect transition="in" filter="fade">
                                      <p:cBhvr>
                                        <p:cTn id="7" dur="1000"/>
                                        <p:tgtEl>
                                          <p:spTgt spid="65538">
                                            <p:txEl>
                                              <p:pRg st="0" end="0"/>
                                            </p:txEl>
                                          </p:spTgt>
                                        </p:tgtEl>
                                      </p:cBhvr>
                                    </p:animEffect>
                                    <p:anim calcmode="lin" valueType="num">
                                      <p:cBhvr>
                                        <p:cTn id="8" dur="1000" fill="hold"/>
                                        <p:tgtEl>
                                          <p:spTgt spid="6553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553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5538">
                                            <p:txEl>
                                              <p:pRg st="1" end="1"/>
                                            </p:txEl>
                                          </p:spTgt>
                                        </p:tgtEl>
                                        <p:attrNameLst>
                                          <p:attrName>style.visibility</p:attrName>
                                        </p:attrNameLst>
                                      </p:cBhvr>
                                      <p:to>
                                        <p:strVal val="visible"/>
                                      </p:to>
                                    </p:set>
                                    <p:animEffect transition="in" filter="fade">
                                      <p:cBhvr>
                                        <p:cTn id="14" dur="1000"/>
                                        <p:tgtEl>
                                          <p:spTgt spid="65538">
                                            <p:txEl>
                                              <p:pRg st="1" end="1"/>
                                            </p:txEl>
                                          </p:spTgt>
                                        </p:tgtEl>
                                      </p:cBhvr>
                                    </p:animEffect>
                                    <p:anim calcmode="lin" valueType="num">
                                      <p:cBhvr>
                                        <p:cTn id="15" dur="1000" fill="hold"/>
                                        <p:tgtEl>
                                          <p:spTgt spid="6553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553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5538">
                                            <p:txEl>
                                              <p:pRg st="2" end="2"/>
                                            </p:txEl>
                                          </p:spTgt>
                                        </p:tgtEl>
                                        <p:attrNameLst>
                                          <p:attrName>style.visibility</p:attrName>
                                        </p:attrNameLst>
                                      </p:cBhvr>
                                      <p:to>
                                        <p:strVal val="visible"/>
                                      </p:to>
                                    </p:set>
                                    <p:animEffect transition="in" filter="fade">
                                      <p:cBhvr>
                                        <p:cTn id="21" dur="1000"/>
                                        <p:tgtEl>
                                          <p:spTgt spid="65538">
                                            <p:txEl>
                                              <p:pRg st="2" end="2"/>
                                            </p:txEl>
                                          </p:spTgt>
                                        </p:tgtEl>
                                      </p:cBhvr>
                                    </p:animEffect>
                                    <p:anim calcmode="lin" valueType="num">
                                      <p:cBhvr>
                                        <p:cTn id="22" dur="1000" fill="hold"/>
                                        <p:tgtEl>
                                          <p:spTgt spid="6553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553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E67566-31F2-B19D-81C9-A33B7F29E663}"/>
              </a:ext>
            </a:extLst>
          </p:cNvPr>
          <p:cNvSpPr>
            <a:spLocks noGrp="1"/>
          </p:cNvSpPr>
          <p:nvPr>
            <p:ph type="title"/>
          </p:nvPr>
        </p:nvSpPr>
        <p:spPr>
          <a:xfrm>
            <a:off x="122830" y="110273"/>
            <a:ext cx="8925635" cy="954252"/>
          </a:xfrm>
        </p:spPr>
        <p:txBody>
          <a:bodyPr>
            <a:normAutofit fontScale="90000"/>
          </a:bodyPr>
          <a:lstStyle/>
          <a:p>
            <a:pPr algn="ctr"/>
            <a:r>
              <a:rPr lang="en-US" altLang="en-US" b="1" dirty="0">
                <a:latin typeface="+mn-lt"/>
              </a:rPr>
              <a:t>David in the Wilderness </a:t>
            </a:r>
            <a:r>
              <a:rPr lang="en-US" altLang="en-US" sz="3200" b="1" dirty="0"/>
              <a:t>(1 Samuel 23:15-29)</a:t>
            </a:r>
            <a:endParaRPr lang="en-US" sz="4000" dirty="0">
              <a:latin typeface="+mn-lt"/>
            </a:endParaRPr>
          </a:p>
        </p:txBody>
      </p:sp>
      <p:sp>
        <p:nvSpPr>
          <p:cNvPr id="65538" name="Rectangle 2"/>
          <p:cNvSpPr>
            <a:spLocks noGrp="1" noChangeArrowheads="1"/>
          </p:cNvSpPr>
          <p:nvPr>
            <p:ph idx="1"/>
          </p:nvPr>
        </p:nvSpPr>
        <p:spPr>
          <a:xfrm>
            <a:off x="382136" y="940898"/>
            <a:ext cx="8639034" cy="5917102"/>
          </a:xfrm>
        </p:spPr>
        <p:txBody>
          <a:bodyPr>
            <a:normAutofit/>
          </a:bodyPr>
          <a:lstStyle/>
          <a:p>
            <a:pPr marL="341313" indent="-231775"/>
            <a:r>
              <a:rPr lang="en-US" altLang="en-US" sz="3000" b="1" dirty="0"/>
              <a:t>Jonathan visits David in the Wilderness </a:t>
            </a:r>
            <a:r>
              <a:rPr lang="en-US" altLang="en-US" sz="3000" dirty="0"/>
              <a:t>(25:15-18).</a:t>
            </a:r>
          </a:p>
          <a:p>
            <a:pPr marL="623888" lvl="1" indent="-277813"/>
            <a:r>
              <a:rPr lang="en-US" altLang="en-US" sz="3000" i="1" dirty="0">
                <a:effectLst>
                  <a:outerShdw blurRad="38100" dist="38100" dir="2700000" algn="tl">
                    <a:srgbClr val="000000">
                      <a:alpha val="43137"/>
                    </a:srgbClr>
                  </a:outerShdw>
                </a:effectLst>
              </a:rPr>
              <a:t>David is hiding in the wilderness of </a:t>
            </a:r>
            <a:r>
              <a:rPr lang="en-US" altLang="en-US" sz="3000" i="1" dirty="0" err="1">
                <a:effectLst>
                  <a:outerShdw blurRad="38100" dist="38100" dir="2700000" algn="tl">
                    <a:srgbClr val="000000">
                      <a:alpha val="43137"/>
                    </a:srgbClr>
                  </a:outerShdw>
                </a:effectLst>
              </a:rPr>
              <a:t>Ziph</a:t>
            </a:r>
            <a:r>
              <a:rPr lang="en-US" altLang="en-US" sz="3000" i="1" dirty="0">
                <a:effectLst>
                  <a:outerShdw blurRad="38100" dist="38100" dir="2700000" algn="tl">
                    <a:srgbClr val="000000">
                      <a:alpha val="43137"/>
                    </a:srgbClr>
                  </a:outerShdw>
                </a:effectLst>
              </a:rPr>
              <a:t>.</a:t>
            </a:r>
          </a:p>
          <a:p>
            <a:pPr marL="623888" lvl="1" indent="-277813"/>
            <a:r>
              <a:rPr lang="en-US" altLang="en-US" sz="3000" i="1" dirty="0">
                <a:effectLst>
                  <a:outerShdw blurRad="38100" dist="38100" dir="2700000" algn="tl">
                    <a:srgbClr val="000000">
                      <a:alpha val="43137"/>
                    </a:srgbClr>
                  </a:outerShdw>
                </a:effectLst>
              </a:rPr>
              <a:t>Jonathan visits David and “strengthens his hand in God.” </a:t>
            </a:r>
          </a:p>
          <a:p>
            <a:pPr marL="623888" lvl="2" indent="-277813"/>
            <a:r>
              <a:rPr lang="en-US" altLang="en-US" sz="3000" i="1" dirty="0">
                <a:effectLst>
                  <a:outerShdw blurRad="38100" dist="38100" dir="2700000" algn="tl">
                    <a:srgbClr val="000000">
                      <a:alpha val="43137"/>
                    </a:srgbClr>
                  </a:outerShdw>
                </a:effectLst>
              </a:rPr>
              <a:t>He assures David that </a:t>
            </a:r>
            <a:r>
              <a:rPr lang="en-US" altLang="en-US" sz="3000" i="1" dirty="0">
                <a:solidFill>
                  <a:srgbClr val="800000"/>
                </a:solidFill>
                <a:effectLst>
                  <a:outerShdw blurRad="38100" dist="38100" dir="2700000" algn="tl">
                    <a:srgbClr val="000000">
                      <a:alpha val="43137"/>
                    </a:srgbClr>
                  </a:outerShdw>
                </a:effectLst>
              </a:rPr>
              <a:t>“You shall be King in Israel…” </a:t>
            </a:r>
          </a:p>
          <a:p>
            <a:pPr marL="623888" lvl="2" indent="-277813"/>
            <a:r>
              <a:rPr lang="en-US" altLang="en-US" sz="3000" i="1" dirty="0">
                <a:effectLst>
                  <a:outerShdw blurRad="38100" dist="38100" dir="2700000" algn="tl">
                    <a:srgbClr val="000000">
                      <a:alpha val="43137"/>
                    </a:srgbClr>
                  </a:outerShdw>
                </a:effectLst>
              </a:rPr>
              <a:t>David and Jonathan make yet another covenant, and Jonathan returns home.</a:t>
            </a:r>
          </a:p>
        </p:txBody>
      </p:sp>
    </p:spTree>
    <p:extLst>
      <p:ext uri="{BB962C8B-B14F-4D97-AF65-F5344CB8AC3E}">
        <p14:creationId xmlns:p14="http://schemas.microsoft.com/office/powerpoint/2010/main" val="42854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5538">
                                            <p:txEl>
                                              <p:pRg st="0" end="0"/>
                                            </p:txEl>
                                          </p:spTgt>
                                        </p:tgtEl>
                                        <p:attrNameLst>
                                          <p:attrName>style.visibility</p:attrName>
                                        </p:attrNameLst>
                                      </p:cBhvr>
                                      <p:to>
                                        <p:strVal val="visible"/>
                                      </p:to>
                                    </p:set>
                                    <p:animEffect transition="in" filter="fade">
                                      <p:cBhvr>
                                        <p:cTn id="7" dur="1000"/>
                                        <p:tgtEl>
                                          <p:spTgt spid="65538">
                                            <p:txEl>
                                              <p:pRg st="0" end="0"/>
                                            </p:txEl>
                                          </p:spTgt>
                                        </p:tgtEl>
                                      </p:cBhvr>
                                    </p:animEffect>
                                    <p:anim calcmode="lin" valueType="num">
                                      <p:cBhvr>
                                        <p:cTn id="8" dur="1000" fill="hold"/>
                                        <p:tgtEl>
                                          <p:spTgt spid="6553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553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5538">
                                            <p:txEl>
                                              <p:pRg st="1" end="1"/>
                                            </p:txEl>
                                          </p:spTgt>
                                        </p:tgtEl>
                                        <p:attrNameLst>
                                          <p:attrName>style.visibility</p:attrName>
                                        </p:attrNameLst>
                                      </p:cBhvr>
                                      <p:to>
                                        <p:strVal val="visible"/>
                                      </p:to>
                                    </p:set>
                                    <p:animEffect transition="in" filter="fade">
                                      <p:cBhvr>
                                        <p:cTn id="14" dur="1000"/>
                                        <p:tgtEl>
                                          <p:spTgt spid="65538">
                                            <p:txEl>
                                              <p:pRg st="1" end="1"/>
                                            </p:txEl>
                                          </p:spTgt>
                                        </p:tgtEl>
                                      </p:cBhvr>
                                    </p:animEffect>
                                    <p:anim calcmode="lin" valueType="num">
                                      <p:cBhvr>
                                        <p:cTn id="15" dur="1000" fill="hold"/>
                                        <p:tgtEl>
                                          <p:spTgt spid="6553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553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5538">
                                            <p:txEl>
                                              <p:pRg st="2" end="2"/>
                                            </p:txEl>
                                          </p:spTgt>
                                        </p:tgtEl>
                                        <p:attrNameLst>
                                          <p:attrName>style.visibility</p:attrName>
                                        </p:attrNameLst>
                                      </p:cBhvr>
                                      <p:to>
                                        <p:strVal val="visible"/>
                                      </p:to>
                                    </p:set>
                                    <p:animEffect transition="in" filter="fade">
                                      <p:cBhvr>
                                        <p:cTn id="21" dur="1000"/>
                                        <p:tgtEl>
                                          <p:spTgt spid="65538">
                                            <p:txEl>
                                              <p:pRg st="2" end="2"/>
                                            </p:txEl>
                                          </p:spTgt>
                                        </p:tgtEl>
                                      </p:cBhvr>
                                    </p:animEffect>
                                    <p:anim calcmode="lin" valueType="num">
                                      <p:cBhvr>
                                        <p:cTn id="22" dur="1000" fill="hold"/>
                                        <p:tgtEl>
                                          <p:spTgt spid="6553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5538">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5538">
                                            <p:txEl>
                                              <p:pRg st="3" end="3"/>
                                            </p:txEl>
                                          </p:spTgt>
                                        </p:tgtEl>
                                        <p:attrNameLst>
                                          <p:attrName>style.visibility</p:attrName>
                                        </p:attrNameLst>
                                      </p:cBhvr>
                                      <p:to>
                                        <p:strVal val="visible"/>
                                      </p:to>
                                    </p:set>
                                    <p:animEffect transition="in" filter="fade">
                                      <p:cBhvr>
                                        <p:cTn id="26" dur="1000"/>
                                        <p:tgtEl>
                                          <p:spTgt spid="65538">
                                            <p:txEl>
                                              <p:pRg st="3" end="3"/>
                                            </p:txEl>
                                          </p:spTgt>
                                        </p:tgtEl>
                                      </p:cBhvr>
                                    </p:animEffect>
                                    <p:anim calcmode="lin" valueType="num">
                                      <p:cBhvr>
                                        <p:cTn id="27" dur="1000" fill="hold"/>
                                        <p:tgtEl>
                                          <p:spTgt spid="65538">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65538">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5538">
                                            <p:txEl>
                                              <p:pRg st="4" end="4"/>
                                            </p:txEl>
                                          </p:spTgt>
                                        </p:tgtEl>
                                        <p:attrNameLst>
                                          <p:attrName>style.visibility</p:attrName>
                                        </p:attrNameLst>
                                      </p:cBhvr>
                                      <p:to>
                                        <p:strVal val="visible"/>
                                      </p:to>
                                    </p:set>
                                    <p:animEffect transition="in" filter="fade">
                                      <p:cBhvr>
                                        <p:cTn id="31" dur="1000"/>
                                        <p:tgtEl>
                                          <p:spTgt spid="65538">
                                            <p:txEl>
                                              <p:pRg st="4" end="4"/>
                                            </p:txEl>
                                          </p:spTgt>
                                        </p:tgtEl>
                                      </p:cBhvr>
                                    </p:animEffect>
                                    <p:anim calcmode="lin" valueType="num">
                                      <p:cBhvr>
                                        <p:cTn id="32" dur="1000" fill="hold"/>
                                        <p:tgtEl>
                                          <p:spTgt spid="65538">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6553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99CD3-DEDD-C86C-B344-28A1FA497F4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brightnessContrast bright="-10000" contrast="40000"/>
                    </a14:imgEffect>
                  </a14:imgLayer>
                </a14:imgProps>
              </a:ext>
            </a:extLst>
          </a:blip>
          <a:srcRect l="34106" t="54557" r="27312" b="20834"/>
          <a:stretch/>
        </p:blipFill>
        <p:spPr>
          <a:xfrm>
            <a:off x="0" y="-823942"/>
            <a:ext cx="9144000" cy="7832070"/>
          </a:xfrm>
          <a:prstGeom prst="rect">
            <a:avLst/>
          </a:prstGeom>
        </p:spPr>
      </p:pic>
      <p:sp>
        <p:nvSpPr>
          <p:cNvPr id="5" name="Title 4">
            <a:extLst>
              <a:ext uri="{FF2B5EF4-FFF2-40B4-BE49-F238E27FC236}">
                <a16:creationId xmlns:a16="http://schemas.microsoft.com/office/drawing/2014/main" id="{2307995C-078F-0F18-FB8C-B557052DD882}"/>
              </a:ext>
            </a:extLst>
          </p:cNvPr>
          <p:cNvSpPr>
            <a:spLocks noGrp="1"/>
          </p:cNvSpPr>
          <p:nvPr>
            <p:ph type="title"/>
          </p:nvPr>
        </p:nvSpPr>
        <p:spPr>
          <a:xfrm>
            <a:off x="1113145" y="4940491"/>
            <a:ext cx="3649924" cy="1207826"/>
          </a:xfrm>
          <a:solidFill>
            <a:srgbClr val="FFFF00"/>
          </a:solidFill>
        </p:spPr>
        <p:txBody>
          <a:bodyPr>
            <a:normAutofit fontScale="90000"/>
          </a:bodyPr>
          <a:lstStyle/>
          <a:p>
            <a:pPr algn="ctr"/>
            <a:r>
              <a:rPr lang="en-US" sz="4000" b="1" dirty="0">
                <a:latin typeface="+mn-lt"/>
              </a:rPr>
              <a:t>Geography of        1 Samuel 23 &amp; 24</a:t>
            </a:r>
          </a:p>
        </p:txBody>
      </p:sp>
      <p:sp>
        <p:nvSpPr>
          <p:cNvPr id="6" name="Oval 5">
            <a:extLst>
              <a:ext uri="{FF2B5EF4-FFF2-40B4-BE49-F238E27FC236}">
                <a16:creationId xmlns:a16="http://schemas.microsoft.com/office/drawing/2014/main" id="{E123026D-9988-C0B2-A584-B2CE2568C7E6}"/>
              </a:ext>
            </a:extLst>
          </p:cNvPr>
          <p:cNvSpPr/>
          <p:nvPr/>
        </p:nvSpPr>
        <p:spPr>
          <a:xfrm>
            <a:off x="4135272" y="3433262"/>
            <a:ext cx="1221475" cy="696035"/>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3D4CD83-6F9B-0E4F-8FEF-70769EFF5FE0}"/>
              </a:ext>
            </a:extLst>
          </p:cNvPr>
          <p:cNvSpPr/>
          <p:nvPr/>
        </p:nvSpPr>
        <p:spPr>
          <a:xfrm>
            <a:off x="5356747" y="3475908"/>
            <a:ext cx="1685498" cy="837631"/>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B4FC5C6-668C-A5FA-A5E8-499F9C7F15D9}"/>
              </a:ext>
            </a:extLst>
          </p:cNvPr>
          <p:cNvSpPr/>
          <p:nvPr/>
        </p:nvSpPr>
        <p:spPr>
          <a:xfrm>
            <a:off x="3740623" y="-7664"/>
            <a:ext cx="2044889" cy="692625"/>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1363616-1045-7D4A-16E2-5615B4A3882C}"/>
              </a:ext>
            </a:extLst>
          </p:cNvPr>
          <p:cNvSpPr/>
          <p:nvPr/>
        </p:nvSpPr>
        <p:spPr>
          <a:xfrm>
            <a:off x="4797187" y="4370679"/>
            <a:ext cx="1514902" cy="692625"/>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81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E67566-31F2-B19D-81C9-A33B7F29E663}"/>
              </a:ext>
            </a:extLst>
          </p:cNvPr>
          <p:cNvSpPr>
            <a:spLocks noGrp="1"/>
          </p:cNvSpPr>
          <p:nvPr>
            <p:ph type="title"/>
          </p:nvPr>
        </p:nvSpPr>
        <p:spPr>
          <a:xfrm>
            <a:off x="122830" y="95536"/>
            <a:ext cx="8925635" cy="954252"/>
          </a:xfrm>
        </p:spPr>
        <p:txBody>
          <a:bodyPr>
            <a:normAutofit fontScale="90000"/>
          </a:bodyPr>
          <a:lstStyle/>
          <a:p>
            <a:pPr algn="ctr"/>
            <a:r>
              <a:rPr lang="en-US" altLang="en-US" b="1" dirty="0">
                <a:latin typeface="+mn-lt"/>
              </a:rPr>
              <a:t>David in the Wilderness </a:t>
            </a:r>
            <a:r>
              <a:rPr lang="en-US" altLang="en-US" sz="3200" b="1" dirty="0"/>
              <a:t>(1 Samuel 23:15-29)</a:t>
            </a:r>
            <a:endParaRPr lang="en-US" sz="4000" dirty="0">
              <a:latin typeface="+mn-lt"/>
            </a:endParaRPr>
          </a:p>
        </p:txBody>
      </p:sp>
      <p:sp>
        <p:nvSpPr>
          <p:cNvPr id="65538" name="Rectangle 2"/>
          <p:cNvSpPr>
            <a:spLocks noGrp="1" noChangeArrowheads="1"/>
          </p:cNvSpPr>
          <p:nvPr>
            <p:ph idx="1"/>
          </p:nvPr>
        </p:nvSpPr>
        <p:spPr>
          <a:xfrm>
            <a:off x="382136" y="954252"/>
            <a:ext cx="8639034" cy="6080078"/>
          </a:xfrm>
        </p:spPr>
        <p:txBody>
          <a:bodyPr>
            <a:normAutofit lnSpcReduction="10000"/>
          </a:bodyPr>
          <a:lstStyle/>
          <a:p>
            <a:pPr marL="341313" indent="-231775"/>
            <a:r>
              <a:rPr lang="en-US" altLang="en-US" sz="3000" b="1" dirty="0"/>
              <a:t>The Men of </a:t>
            </a:r>
            <a:r>
              <a:rPr lang="en-US" altLang="en-US" sz="3000" b="1" dirty="0" err="1"/>
              <a:t>Ziph</a:t>
            </a:r>
            <a:r>
              <a:rPr lang="en-US" altLang="en-US" sz="3000" b="1" dirty="0"/>
              <a:t> betray David </a:t>
            </a:r>
            <a:r>
              <a:rPr lang="en-US" altLang="en-US" sz="3000" dirty="0"/>
              <a:t>(23:19-29).</a:t>
            </a:r>
          </a:p>
          <a:p>
            <a:pPr marL="623888" lvl="1" indent="-277813"/>
            <a:r>
              <a:rPr lang="en-US" altLang="en-US" sz="3000" i="1" dirty="0">
                <a:effectLst>
                  <a:outerShdw blurRad="38100" dist="38100" dir="2700000" algn="tl">
                    <a:srgbClr val="000000">
                      <a:alpha val="43137"/>
                    </a:srgbClr>
                  </a:outerShdw>
                </a:effectLst>
              </a:rPr>
              <a:t>The </a:t>
            </a:r>
            <a:r>
              <a:rPr lang="en-US" altLang="en-US" sz="3000" i="1" dirty="0" err="1">
                <a:effectLst>
                  <a:outerShdw blurRad="38100" dist="38100" dir="2700000" algn="tl">
                    <a:srgbClr val="000000">
                      <a:alpha val="43137"/>
                    </a:srgbClr>
                  </a:outerShdw>
                </a:effectLst>
              </a:rPr>
              <a:t>Ziphites</a:t>
            </a:r>
            <a:r>
              <a:rPr lang="en-US" altLang="en-US" sz="3000" i="1" dirty="0">
                <a:effectLst>
                  <a:outerShdw blurRad="38100" dist="38100" dir="2700000" algn="tl">
                    <a:srgbClr val="000000">
                      <a:alpha val="43137"/>
                    </a:srgbClr>
                  </a:outerShdw>
                </a:effectLst>
              </a:rPr>
              <a:t> go to Saul in Gibeah and report that David is hiding in strongholds of </a:t>
            </a:r>
            <a:r>
              <a:rPr lang="en-US" altLang="en-US" sz="3000" i="1" dirty="0" err="1">
                <a:effectLst>
                  <a:outerShdw blurRad="38100" dist="38100" dir="2700000" algn="tl">
                    <a:srgbClr val="000000">
                      <a:alpha val="43137"/>
                    </a:srgbClr>
                  </a:outerShdw>
                </a:effectLst>
              </a:rPr>
              <a:t>Horesh</a:t>
            </a:r>
            <a:r>
              <a:rPr lang="en-US" altLang="en-US" sz="3000" i="1" dirty="0">
                <a:effectLst>
                  <a:outerShdw blurRad="38100" dist="38100" dir="2700000" algn="tl">
                    <a:srgbClr val="000000">
                      <a:alpha val="43137"/>
                    </a:srgbClr>
                  </a:outerShdw>
                </a:effectLst>
              </a:rPr>
              <a:t>, on the hill of </a:t>
            </a:r>
            <a:r>
              <a:rPr lang="en-US" altLang="en-US" sz="3000" i="1" dirty="0" err="1">
                <a:effectLst>
                  <a:outerShdw blurRad="38100" dist="38100" dir="2700000" algn="tl">
                    <a:srgbClr val="000000">
                      <a:alpha val="43137"/>
                    </a:srgbClr>
                  </a:outerShdw>
                </a:effectLst>
              </a:rPr>
              <a:t>Hakilah</a:t>
            </a:r>
            <a:r>
              <a:rPr lang="en-US" altLang="en-US" sz="3000" i="1" dirty="0">
                <a:effectLst>
                  <a:outerShdw blurRad="38100" dist="38100" dir="2700000" algn="tl">
                    <a:srgbClr val="000000">
                      <a:alpha val="43137"/>
                    </a:srgbClr>
                  </a:outerShdw>
                </a:effectLst>
              </a:rPr>
              <a:t>, south of </a:t>
            </a:r>
            <a:r>
              <a:rPr lang="en-US" altLang="en-US" sz="3000" i="1" dirty="0" err="1">
                <a:effectLst>
                  <a:outerShdw blurRad="38100" dist="38100" dir="2700000" algn="tl">
                    <a:srgbClr val="000000">
                      <a:alpha val="43137"/>
                    </a:srgbClr>
                  </a:outerShdw>
                </a:effectLst>
              </a:rPr>
              <a:t>Jeshimon</a:t>
            </a:r>
            <a:r>
              <a:rPr lang="en-US" altLang="en-US" sz="3000" i="1" dirty="0">
                <a:effectLst>
                  <a:outerShdw blurRad="38100" dist="38100" dir="2700000" algn="tl">
                    <a:srgbClr val="000000">
                      <a:alpha val="43137"/>
                    </a:srgbClr>
                  </a:outerShdw>
                </a:effectLst>
              </a:rPr>
              <a:t>*. They offer to deliver David into Saul’s hand (22:19-20).</a:t>
            </a:r>
          </a:p>
          <a:p>
            <a:pPr marL="623888" lvl="1" indent="-277813"/>
            <a:r>
              <a:rPr lang="en-US" altLang="en-US" sz="3000" i="1" dirty="0">
                <a:effectLst>
                  <a:outerShdw blurRad="38100" dist="38100" dir="2700000" algn="tl">
                    <a:srgbClr val="000000">
                      <a:alpha val="43137"/>
                    </a:srgbClr>
                  </a:outerShdw>
                </a:effectLst>
              </a:rPr>
              <a:t>Saul declares the </a:t>
            </a:r>
            <a:r>
              <a:rPr lang="en-US" altLang="en-US" sz="3000" i="1" dirty="0" err="1">
                <a:effectLst>
                  <a:outerShdw blurRad="38100" dist="38100" dir="2700000" algn="tl">
                    <a:srgbClr val="000000">
                      <a:alpha val="43137"/>
                    </a:srgbClr>
                  </a:outerShdw>
                </a:effectLst>
              </a:rPr>
              <a:t>Ziphites</a:t>
            </a:r>
            <a:r>
              <a:rPr lang="en-US" altLang="en-US" sz="3000" i="1" dirty="0">
                <a:effectLst>
                  <a:outerShdw blurRad="38100" dist="38100" dir="2700000" algn="tl">
                    <a:srgbClr val="000000">
                      <a:alpha val="43137"/>
                    </a:srgbClr>
                  </a:outerShdw>
                </a:effectLst>
              </a:rPr>
              <a:t> “blessed by the Lord” for helping him; he instructs them to surveil David’s location and movements for him (23:21-24).</a:t>
            </a:r>
          </a:p>
          <a:p>
            <a:pPr marL="623888" lvl="1" indent="-277813"/>
            <a:r>
              <a:rPr lang="en-US" altLang="en-US" sz="3000" i="1" dirty="0">
                <a:effectLst>
                  <a:outerShdw blurRad="38100" dist="38100" dir="2700000" algn="tl">
                    <a:srgbClr val="000000">
                      <a:alpha val="43137"/>
                    </a:srgbClr>
                  </a:outerShdw>
                </a:effectLst>
              </a:rPr>
              <a:t>When Saul comes after David, he is in the wilderness of </a:t>
            </a:r>
            <a:r>
              <a:rPr lang="en-US" altLang="en-US" sz="3000" i="1" dirty="0" err="1">
                <a:effectLst>
                  <a:outerShdw blurRad="38100" dist="38100" dir="2700000" algn="tl">
                    <a:srgbClr val="000000">
                      <a:alpha val="43137"/>
                    </a:srgbClr>
                  </a:outerShdw>
                </a:effectLst>
              </a:rPr>
              <a:t>Maon</a:t>
            </a:r>
            <a:r>
              <a:rPr lang="en-US" altLang="en-US" sz="3000" i="1" dirty="0">
                <a:effectLst>
                  <a:outerShdw blurRad="38100" dist="38100" dir="2700000" algn="tl">
                    <a:srgbClr val="000000">
                      <a:alpha val="43137"/>
                    </a:srgbClr>
                  </a:outerShdw>
                </a:effectLst>
              </a:rPr>
              <a:t> by the “rock.” Saul’s forces begin to encircle David (23:25-26).</a:t>
            </a:r>
          </a:p>
          <a:p>
            <a:pPr marL="623888" lvl="1" indent="-277813"/>
            <a:r>
              <a:rPr lang="en-US" altLang="en-US" sz="3000" i="1" dirty="0">
                <a:effectLst>
                  <a:outerShdw blurRad="38100" dist="38100" dir="2700000" algn="tl">
                    <a:srgbClr val="000000">
                      <a:alpha val="43137"/>
                    </a:srgbClr>
                  </a:outerShdw>
                </a:effectLst>
              </a:rPr>
              <a:t>Saul gets word that the Philistines are attacking Israel.  He cuts off pursuit of David (23:27-28).</a:t>
            </a:r>
          </a:p>
          <a:p>
            <a:pPr marL="623888" lvl="1" indent="-277813"/>
            <a:r>
              <a:rPr lang="en-US" altLang="en-US" sz="3000" i="1" dirty="0">
                <a:effectLst>
                  <a:outerShdw blurRad="38100" dist="38100" dir="2700000" algn="tl">
                    <a:srgbClr val="000000">
                      <a:alpha val="43137"/>
                    </a:srgbClr>
                  </a:outerShdw>
                </a:effectLst>
              </a:rPr>
              <a:t>David escapes and dwells in En Gedi* (23:29).</a:t>
            </a:r>
          </a:p>
          <a:p>
            <a:pPr marL="623888" lvl="1" indent="-277813"/>
            <a:endParaRPr lang="en-US" altLang="en-US" sz="3000" i="1" dirty="0">
              <a:effectLst>
                <a:outerShdw blurRad="38100" dist="38100" dir="2700000" algn="tl">
                  <a:srgbClr val="000000">
                    <a:alpha val="43137"/>
                  </a:srgbClr>
                </a:outerShdw>
              </a:effectLst>
            </a:endParaRPr>
          </a:p>
          <a:p>
            <a:pPr marL="623888" lvl="1" indent="-277813"/>
            <a:endParaRPr lang="en-US" altLang="en-US" sz="3000" i="1" dirty="0">
              <a:solidFill>
                <a:srgbClr val="8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0380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5538">
                                            <p:txEl>
                                              <p:pRg st="0" end="0"/>
                                            </p:txEl>
                                          </p:spTgt>
                                        </p:tgtEl>
                                        <p:attrNameLst>
                                          <p:attrName>style.visibility</p:attrName>
                                        </p:attrNameLst>
                                      </p:cBhvr>
                                      <p:to>
                                        <p:strVal val="visible"/>
                                      </p:to>
                                    </p:set>
                                    <p:animEffect transition="in" filter="fade">
                                      <p:cBhvr>
                                        <p:cTn id="7" dur="1000"/>
                                        <p:tgtEl>
                                          <p:spTgt spid="65538">
                                            <p:txEl>
                                              <p:pRg st="0" end="0"/>
                                            </p:txEl>
                                          </p:spTgt>
                                        </p:tgtEl>
                                      </p:cBhvr>
                                    </p:animEffect>
                                    <p:anim calcmode="lin" valueType="num">
                                      <p:cBhvr>
                                        <p:cTn id="8" dur="1000" fill="hold"/>
                                        <p:tgtEl>
                                          <p:spTgt spid="6553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553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5538">
                                            <p:txEl>
                                              <p:pRg st="1" end="1"/>
                                            </p:txEl>
                                          </p:spTgt>
                                        </p:tgtEl>
                                        <p:attrNameLst>
                                          <p:attrName>style.visibility</p:attrName>
                                        </p:attrNameLst>
                                      </p:cBhvr>
                                      <p:to>
                                        <p:strVal val="visible"/>
                                      </p:to>
                                    </p:set>
                                    <p:animEffect transition="in" filter="fade">
                                      <p:cBhvr>
                                        <p:cTn id="14" dur="1000"/>
                                        <p:tgtEl>
                                          <p:spTgt spid="65538">
                                            <p:txEl>
                                              <p:pRg st="1" end="1"/>
                                            </p:txEl>
                                          </p:spTgt>
                                        </p:tgtEl>
                                      </p:cBhvr>
                                    </p:animEffect>
                                    <p:anim calcmode="lin" valueType="num">
                                      <p:cBhvr>
                                        <p:cTn id="15" dur="1000" fill="hold"/>
                                        <p:tgtEl>
                                          <p:spTgt spid="6553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553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5538">
                                            <p:txEl>
                                              <p:pRg st="2" end="2"/>
                                            </p:txEl>
                                          </p:spTgt>
                                        </p:tgtEl>
                                        <p:attrNameLst>
                                          <p:attrName>style.visibility</p:attrName>
                                        </p:attrNameLst>
                                      </p:cBhvr>
                                      <p:to>
                                        <p:strVal val="visible"/>
                                      </p:to>
                                    </p:set>
                                    <p:animEffect transition="in" filter="fade">
                                      <p:cBhvr>
                                        <p:cTn id="21" dur="1000"/>
                                        <p:tgtEl>
                                          <p:spTgt spid="65538">
                                            <p:txEl>
                                              <p:pRg st="2" end="2"/>
                                            </p:txEl>
                                          </p:spTgt>
                                        </p:tgtEl>
                                      </p:cBhvr>
                                    </p:animEffect>
                                    <p:anim calcmode="lin" valueType="num">
                                      <p:cBhvr>
                                        <p:cTn id="22" dur="1000" fill="hold"/>
                                        <p:tgtEl>
                                          <p:spTgt spid="6553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553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5538">
                                            <p:txEl>
                                              <p:pRg st="3" end="3"/>
                                            </p:txEl>
                                          </p:spTgt>
                                        </p:tgtEl>
                                        <p:attrNameLst>
                                          <p:attrName>style.visibility</p:attrName>
                                        </p:attrNameLst>
                                      </p:cBhvr>
                                      <p:to>
                                        <p:strVal val="visible"/>
                                      </p:to>
                                    </p:set>
                                    <p:animEffect transition="in" filter="fade">
                                      <p:cBhvr>
                                        <p:cTn id="28" dur="1000"/>
                                        <p:tgtEl>
                                          <p:spTgt spid="65538">
                                            <p:txEl>
                                              <p:pRg st="3" end="3"/>
                                            </p:txEl>
                                          </p:spTgt>
                                        </p:tgtEl>
                                      </p:cBhvr>
                                    </p:animEffect>
                                    <p:anim calcmode="lin" valueType="num">
                                      <p:cBhvr>
                                        <p:cTn id="29" dur="1000" fill="hold"/>
                                        <p:tgtEl>
                                          <p:spTgt spid="6553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5538">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5538">
                                            <p:txEl>
                                              <p:pRg st="4" end="4"/>
                                            </p:txEl>
                                          </p:spTgt>
                                        </p:tgtEl>
                                        <p:attrNameLst>
                                          <p:attrName>style.visibility</p:attrName>
                                        </p:attrNameLst>
                                      </p:cBhvr>
                                      <p:to>
                                        <p:strVal val="visible"/>
                                      </p:to>
                                    </p:set>
                                    <p:animEffect transition="in" filter="fade">
                                      <p:cBhvr>
                                        <p:cTn id="33" dur="1000"/>
                                        <p:tgtEl>
                                          <p:spTgt spid="65538">
                                            <p:txEl>
                                              <p:pRg st="4" end="4"/>
                                            </p:txEl>
                                          </p:spTgt>
                                        </p:tgtEl>
                                      </p:cBhvr>
                                    </p:animEffect>
                                    <p:anim calcmode="lin" valueType="num">
                                      <p:cBhvr>
                                        <p:cTn id="34" dur="1000" fill="hold"/>
                                        <p:tgtEl>
                                          <p:spTgt spid="65538">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6553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5538">
                                            <p:txEl>
                                              <p:pRg st="5" end="5"/>
                                            </p:txEl>
                                          </p:spTgt>
                                        </p:tgtEl>
                                        <p:attrNameLst>
                                          <p:attrName>style.visibility</p:attrName>
                                        </p:attrNameLst>
                                      </p:cBhvr>
                                      <p:to>
                                        <p:strVal val="visible"/>
                                      </p:to>
                                    </p:set>
                                    <p:animEffect transition="in" filter="fade">
                                      <p:cBhvr>
                                        <p:cTn id="40" dur="1000"/>
                                        <p:tgtEl>
                                          <p:spTgt spid="65538">
                                            <p:txEl>
                                              <p:pRg st="5" end="5"/>
                                            </p:txEl>
                                          </p:spTgt>
                                        </p:tgtEl>
                                      </p:cBhvr>
                                    </p:animEffect>
                                    <p:anim calcmode="lin" valueType="num">
                                      <p:cBhvr>
                                        <p:cTn id="41" dur="1000" fill="hold"/>
                                        <p:tgtEl>
                                          <p:spTgt spid="65538">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6553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E4CB6D-FF6C-CA88-0C93-1B1749DF341D}"/>
              </a:ext>
            </a:extLst>
          </p:cNvPr>
          <p:cNvPicPr>
            <a:picLocks noChangeAspect="1"/>
          </p:cNvPicPr>
          <p:nvPr/>
        </p:nvPicPr>
        <p:blipFill>
          <a:blip r:embed="rId3"/>
          <a:stretch>
            <a:fillRect/>
          </a:stretch>
        </p:blipFill>
        <p:spPr>
          <a:xfrm>
            <a:off x="-136479" y="-102358"/>
            <a:ext cx="9280477" cy="6960358"/>
          </a:xfrm>
          <a:prstGeom prst="rect">
            <a:avLst/>
          </a:prstGeom>
        </p:spPr>
      </p:pic>
      <p:sp>
        <p:nvSpPr>
          <p:cNvPr id="2" name="Title 1">
            <a:extLst>
              <a:ext uri="{FF2B5EF4-FFF2-40B4-BE49-F238E27FC236}">
                <a16:creationId xmlns:a16="http://schemas.microsoft.com/office/drawing/2014/main" id="{37AA65DA-DC2E-0B06-D933-2931BF4AC9C5}"/>
              </a:ext>
            </a:extLst>
          </p:cNvPr>
          <p:cNvSpPr>
            <a:spLocks noGrp="1"/>
          </p:cNvSpPr>
          <p:nvPr>
            <p:ph type="title"/>
          </p:nvPr>
        </p:nvSpPr>
        <p:spPr/>
        <p:txBody>
          <a:bodyPr/>
          <a:lstStyle/>
          <a:p>
            <a:r>
              <a:rPr lang="en-US" b="1" dirty="0">
                <a:effectLst>
                  <a:glow rad="101600">
                    <a:schemeClr val="bg1">
                      <a:alpha val="60000"/>
                    </a:schemeClr>
                  </a:glow>
                </a:effectLst>
                <a:latin typeface="+mn-lt"/>
              </a:rPr>
              <a:t>Wilderness of </a:t>
            </a:r>
            <a:r>
              <a:rPr lang="en-US" b="1" dirty="0" err="1">
                <a:effectLst>
                  <a:glow rad="101600">
                    <a:schemeClr val="bg1">
                      <a:alpha val="60000"/>
                    </a:schemeClr>
                  </a:glow>
                </a:effectLst>
                <a:latin typeface="+mn-lt"/>
              </a:rPr>
              <a:t>Maon</a:t>
            </a:r>
            <a:br>
              <a:rPr lang="en-US" b="1" dirty="0">
                <a:effectLst>
                  <a:glow rad="101600">
                    <a:schemeClr val="bg1">
                      <a:alpha val="60000"/>
                    </a:schemeClr>
                  </a:glow>
                </a:effectLst>
                <a:latin typeface="+mn-lt"/>
              </a:rPr>
            </a:br>
            <a:r>
              <a:rPr lang="en-US" sz="2800" dirty="0">
                <a:effectLst/>
                <a:latin typeface="+mn-lt"/>
              </a:rPr>
              <a:t>Aerial view</a:t>
            </a:r>
            <a:endParaRPr lang="en-US" dirty="0">
              <a:effectLst/>
              <a:latin typeface="+mn-lt"/>
            </a:endParaRPr>
          </a:p>
        </p:txBody>
      </p:sp>
    </p:spTree>
    <p:extLst>
      <p:ext uri="{BB962C8B-B14F-4D97-AF65-F5344CB8AC3E}">
        <p14:creationId xmlns:p14="http://schemas.microsoft.com/office/powerpoint/2010/main" val="183671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90CB51-58B5-2DF9-7D66-1FD9678355FB}"/>
              </a:ext>
            </a:extLst>
          </p:cNvPr>
          <p:cNvPicPr>
            <a:picLocks noChangeAspect="1"/>
          </p:cNvPicPr>
          <p:nvPr/>
        </p:nvPicPr>
        <p:blipFill>
          <a:blip r:embed="rId3"/>
          <a:stretch>
            <a:fillRect/>
          </a:stretch>
        </p:blipFill>
        <p:spPr>
          <a:xfrm>
            <a:off x="0" y="-1003899"/>
            <a:ext cx="9253182" cy="8762405"/>
          </a:xfrm>
          <a:prstGeom prst="rect">
            <a:avLst/>
          </a:prstGeom>
        </p:spPr>
      </p:pic>
      <p:sp>
        <p:nvSpPr>
          <p:cNvPr id="2" name="Title 1">
            <a:extLst>
              <a:ext uri="{FF2B5EF4-FFF2-40B4-BE49-F238E27FC236}">
                <a16:creationId xmlns:a16="http://schemas.microsoft.com/office/drawing/2014/main" id="{9882D173-96C8-B3D2-A121-DF9B4D3826E4}"/>
              </a:ext>
            </a:extLst>
          </p:cNvPr>
          <p:cNvSpPr>
            <a:spLocks noGrp="1"/>
          </p:cNvSpPr>
          <p:nvPr>
            <p:ph type="title"/>
          </p:nvPr>
        </p:nvSpPr>
        <p:spPr/>
        <p:txBody>
          <a:bodyPr>
            <a:normAutofit/>
          </a:bodyPr>
          <a:lstStyle/>
          <a:p>
            <a:r>
              <a:rPr lang="en-US" sz="4800" b="1" dirty="0">
                <a:solidFill>
                  <a:schemeClr val="bg1"/>
                </a:solidFill>
                <a:effectLst>
                  <a:glow rad="101600">
                    <a:schemeClr val="accent3">
                      <a:satMod val="175000"/>
                      <a:alpha val="40000"/>
                    </a:schemeClr>
                  </a:glow>
                </a:effectLst>
                <a:latin typeface="+mn-lt"/>
              </a:rPr>
              <a:t>En Gedi</a:t>
            </a:r>
          </a:p>
        </p:txBody>
      </p:sp>
      <p:pic>
        <p:nvPicPr>
          <p:cNvPr id="4" name="Picture 3">
            <a:extLst>
              <a:ext uri="{FF2B5EF4-FFF2-40B4-BE49-F238E27FC236}">
                <a16:creationId xmlns:a16="http://schemas.microsoft.com/office/drawing/2014/main" id="{CBEC59A1-67ED-094B-6DB1-59FF5659BAEF}"/>
              </a:ext>
            </a:extLst>
          </p:cNvPr>
          <p:cNvPicPr>
            <a:picLocks noChangeAspect="1"/>
          </p:cNvPicPr>
          <p:nvPr/>
        </p:nvPicPr>
        <p:blipFill>
          <a:blip r:embed="rId4"/>
          <a:stretch>
            <a:fillRect/>
          </a:stretch>
        </p:blipFill>
        <p:spPr>
          <a:xfrm>
            <a:off x="464025" y="4462817"/>
            <a:ext cx="2797426" cy="20992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4399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BF4E8-D933-5FD1-427A-2AE5C2240E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CEF1ACB-04D9-1D15-21AE-E3ECC996897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E61ACEE-B7B8-D383-FE13-52D37ADA487A}"/>
              </a:ext>
            </a:extLst>
          </p:cNvPr>
          <p:cNvPicPr>
            <a:picLocks noChangeAspect="1"/>
          </p:cNvPicPr>
          <p:nvPr/>
        </p:nvPicPr>
        <p:blipFill>
          <a:blip r:embed="rId3"/>
          <a:stretch>
            <a:fillRect/>
          </a:stretch>
        </p:blipFill>
        <p:spPr>
          <a:xfrm>
            <a:off x="0" y="-2286000"/>
            <a:ext cx="9144000" cy="11430000"/>
          </a:xfrm>
          <a:prstGeom prst="rect">
            <a:avLst/>
          </a:prstGeom>
        </p:spPr>
      </p:pic>
    </p:spTree>
    <p:extLst>
      <p:ext uri="{BB962C8B-B14F-4D97-AF65-F5344CB8AC3E}">
        <p14:creationId xmlns:p14="http://schemas.microsoft.com/office/powerpoint/2010/main" val="220319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E67566-31F2-B19D-81C9-A33B7F29E663}"/>
              </a:ext>
            </a:extLst>
          </p:cNvPr>
          <p:cNvSpPr>
            <a:spLocks noGrp="1"/>
          </p:cNvSpPr>
          <p:nvPr>
            <p:ph type="title"/>
          </p:nvPr>
        </p:nvSpPr>
        <p:spPr>
          <a:xfrm>
            <a:off x="122830" y="110273"/>
            <a:ext cx="8925635" cy="954252"/>
          </a:xfrm>
        </p:spPr>
        <p:txBody>
          <a:bodyPr>
            <a:normAutofit/>
          </a:bodyPr>
          <a:lstStyle/>
          <a:p>
            <a:pPr algn="ctr"/>
            <a:r>
              <a:rPr lang="en-US" altLang="en-US" b="1" dirty="0">
                <a:latin typeface="+mn-lt"/>
              </a:rPr>
              <a:t>David Spares Saul </a:t>
            </a:r>
            <a:r>
              <a:rPr lang="en-US" altLang="en-US" sz="3200" b="1" dirty="0"/>
              <a:t>(1 Samuel 24)</a:t>
            </a:r>
            <a:endParaRPr lang="en-US" sz="4000" dirty="0">
              <a:latin typeface="+mn-lt"/>
            </a:endParaRPr>
          </a:p>
        </p:txBody>
      </p:sp>
      <p:sp>
        <p:nvSpPr>
          <p:cNvPr id="65538" name="Rectangle 2"/>
          <p:cNvSpPr>
            <a:spLocks noGrp="1" noChangeArrowheads="1"/>
          </p:cNvSpPr>
          <p:nvPr>
            <p:ph idx="1"/>
          </p:nvPr>
        </p:nvSpPr>
        <p:spPr>
          <a:xfrm>
            <a:off x="382136" y="940898"/>
            <a:ext cx="8543500" cy="5917102"/>
          </a:xfrm>
        </p:spPr>
        <p:txBody>
          <a:bodyPr>
            <a:normAutofit/>
          </a:bodyPr>
          <a:lstStyle/>
          <a:p>
            <a:pPr marL="341313" indent="-231775"/>
            <a:r>
              <a:rPr lang="en-US" altLang="en-US" sz="3200" b="1" dirty="0"/>
              <a:t>David spares Saul’s life (24:1-7)</a:t>
            </a:r>
          </a:p>
          <a:p>
            <a:pPr marL="568325" lvl="1" indent="-222250"/>
            <a:r>
              <a:rPr lang="en-US" altLang="en-US" sz="3000" i="1" dirty="0">
                <a:effectLst>
                  <a:outerShdw blurRad="38100" dist="38100" dir="2700000" algn="tl">
                    <a:srgbClr val="000000">
                      <a:alpha val="43137"/>
                    </a:srgbClr>
                  </a:outerShdw>
                </a:effectLst>
              </a:rPr>
              <a:t>Saul learns that David is in En Gedi and takes  3,000 select soldiers to hunt him on the rocks of the wild Goats (24:1-2).</a:t>
            </a:r>
          </a:p>
          <a:p>
            <a:pPr marL="568325" lvl="1" indent="-222250"/>
            <a:r>
              <a:rPr lang="en-US" altLang="en-US" sz="3000" i="1" dirty="0">
                <a:effectLst>
                  <a:outerShdw blurRad="38100" dist="38100" dir="2700000" algn="tl">
                    <a:srgbClr val="000000">
                      <a:alpha val="43137"/>
                    </a:srgbClr>
                  </a:outerShdw>
                </a:effectLst>
              </a:rPr>
              <a:t>He stops at a cave and enters it to attend to his needs, but David and his men are hiding in the recesses of the cave (24:3).</a:t>
            </a:r>
          </a:p>
          <a:p>
            <a:pPr marL="568325" lvl="1" indent="-222250"/>
            <a:r>
              <a:rPr lang="en-US" altLang="en-US" sz="3000" i="1" dirty="0">
                <a:effectLst>
                  <a:outerShdw blurRad="38100" dist="38100" dir="2700000" algn="tl">
                    <a:srgbClr val="000000">
                      <a:alpha val="43137"/>
                    </a:srgbClr>
                  </a:outerShdw>
                </a:effectLst>
              </a:rPr>
              <a:t>David’s men urge him to kill Saul. Instead, David cuts off the corner of Saul’s robe (24:4).</a:t>
            </a:r>
            <a:endParaRPr lang="en-US" altLang="en-US" sz="2600" i="1" dirty="0">
              <a:effectLst>
                <a:outerShdw blurRad="38100" dist="38100" dir="2700000" algn="tl">
                  <a:srgbClr val="000000">
                    <a:alpha val="43137"/>
                  </a:srgbClr>
                </a:outerShdw>
              </a:effectLst>
            </a:endParaRPr>
          </a:p>
          <a:p>
            <a:pPr marL="568325" lvl="1" indent="-222250"/>
            <a:r>
              <a:rPr lang="en-US" altLang="en-US" sz="3000" i="1" dirty="0">
                <a:effectLst>
                  <a:outerShdw blurRad="38100" dist="38100" dir="2700000" algn="tl">
                    <a:srgbClr val="000000">
                      <a:alpha val="43137"/>
                    </a:srgbClr>
                  </a:outerShdw>
                </a:effectLst>
              </a:rPr>
              <a:t>He feels guilty even for doing this, </a:t>
            </a:r>
            <a:r>
              <a:rPr lang="en-US" altLang="en-US" sz="3000" i="1" dirty="0">
                <a:solidFill>
                  <a:srgbClr val="800000"/>
                </a:solidFill>
                <a:effectLst>
                  <a:outerShdw blurRad="38100" dist="38100" dir="2700000" algn="tl">
                    <a:srgbClr val="000000">
                      <a:alpha val="43137"/>
                    </a:srgbClr>
                  </a:outerShdw>
                </a:effectLst>
              </a:rPr>
              <a:t>“The Lord forbid that I should…stretch out my hand against him, seeing he is the anointed of the LORD” </a:t>
            </a:r>
            <a:r>
              <a:rPr lang="en-US" altLang="en-US" sz="3000" i="1" dirty="0">
                <a:effectLst>
                  <a:outerShdw blurRad="38100" dist="38100" dir="2700000" algn="tl">
                    <a:srgbClr val="000000">
                      <a:alpha val="43137"/>
                    </a:srgbClr>
                  </a:outerShdw>
                </a:effectLst>
              </a:rPr>
              <a:t>(24:5-6).</a:t>
            </a:r>
          </a:p>
          <a:p>
            <a:pPr marL="568325" lvl="1" indent="-222250"/>
            <a:r>
              <a:rPr lang="en-US" altLang="en-US" sz="3000" i="1" dirty="0">
                <a:effectLst>
                  <a:outerShdw blurRad="38100" dist="38100" dir="2700000" algn="tl">
                    <a:srgbClr val="000000">
                      <a:alpha val="43137"/>
                    </a:srgbClr>
                  </a:outerShdw>
                </a:effectLst>
              </a:rPr>
              <a:t>David restrains his men from harming Saul (24:7).</a:t>
            </a:r>
          </a:p>
        </p:txBody>
      </p:sp>
    </p:spTree>
    <p:extLst>
      <p:ext uri="{BB962C8B-B14F-4D97-AF65-F5344CB8AC3E}">
        <p14:creationId xmlns:p14="http://schemas.microsoft.com/office/powerpoint/2010/main" val="424932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5538">
                                            <p:txEl>
                                              <p:pRg st="0" end="0"/>
                                            </p:txEl>
                                          </p:spTgt>
                                        </p:tgtEl>
                                        <p:attrNameLst>
                                          <p:attrName>style.visibility</p:attrName>
                                        </p:attrNameLst>
                                      </p:cBhvr>
                                      <p:to>
                                        <p:strVal val="visible"/>
                                      </p:to>
                                    </p:set>
                                    <p:animEffect transition="in" filter="fade">
                                      <p:cBhvr>
                                        <p:cTn id="7" dur="1000"/>
                                        <p:tgtEl>
                                          <p:spTgt spid="65538">
                                            <p:txEl>
                                              <p:pRg st="0" end="0"/>
                                            </p:txEl>
                                          </p:spTgt>
                                        </p:tgtEl>
                                      </p:cBhvr>
                                    </p:animEffect>
                                    <p:anim calcmode="lin" valueType="num">
                                      <p:cBhvr>
                                        <p:cTn id="8" dur="1000" fill="hold"/>
                                        <p:tgtEl>
                                          <p:spTgt spid="6553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553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5538">
                                            <p:txEl>
                                              <p:pRg st="1" end="1"/>
                                            </p:txEl>
                                          </p:spTgt>
                                        </p:tgtEl>
                                        <p:attrNameLst>
                                          <p:attrName>style.visibility</p:attrName>
                                        </p:attrNameLst>
                                      </p:cBhvr>
                                      <p:to>
                                        <p:strVal val="visible"/>
                                      </p:to>
                                    </p:set>
                                    <p:animEffect transition="in" filter="fade">
                                      <p:cBhvr>
                                        <p:cTn id="14" dur="1000"/>
                                        <p:tgtEl>
                                          <p:spTgt spid="65538">
                                            <p:txEl>
                                              <p:pRg st="1" end="1"/>
                                            </p:txEl>
                                          </p:spTgt>
                                        </p:tgtEl>
                                      </p:cBhvr>
                                    </p:animEffect>
                                    <p:anim calcmode="lin" valueType="num">
                                      <p:cBhvr>
                                        <p:cTn id="15" dur="1000" fill="hold"/>
                                        <p:tgtEl>
                                          <p:spTgt spid="6553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553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5538">
                                            <p:txEl>
                                              <p:pRg st="2" end="2"/>
                                            </p:txEl>
                                          </p:spTgt>
                                        </p:tgtEl>
                                        <p:attrNameLst>
                                          <p:attrName>style.visibility</p:attrName>
                                        </p:attrNameLst>
                                      </p:cBhvr>
                                      <p:to>
                                        <p:strVal val="visible"/>
                                      </p:to>
                                    </p:set>
                                    <p:animEffect transition="in" filter="fade">
                                      <p:cBhvr>
                                        <p:cTn id="21" dur="1000"/>
                                        <p:tgtEl>
                                          <p:spTgt spid="65538">
                                            <p:txEl>
                                              <p:pRg st="2" end="2"/>
                                            </p:txEl>
                                          </p:spTgt>
                                        </p:tgtEl>
                                      </p:cBhvr>
                                    </p:animEffect>
                                    <p:anim calcmode="lin" valueType="num">
                                      <p:cBhvr>
                                        <p:cTn id="22" dur="1000" fill="hold"/>
                                        <p:tgtEl>
                                          <p:spTgt spid="6553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553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5538">
                                            <p:txEl>
                                              <p:pRg st="3" end="3"/>
                                            </p:txEl>
                                          </p:spTgt>
                                        </p:tgtEl>
                                        <p:attrNameLst>
                                          <p:attrName>style.visibility</p:attrName>
                                        </p:attrNameLst>
                                      </p:cBhvr>
                                      <p:to>
                                        <p:strVal val="visible"/>
                                      </p:to>
                                    </p:set>
                                    <p:animEffect transition="in" filter="fade">
                                      <p:cBhvr>
                                        <p:cTn id="28" dur="1000"/>
                                        <p:tgtEl>
                                          <p:spTgt spid="65538">
                                            <p:txEl>
                                              <p:pRg st="3" end="3"/>
                                            </p:txEl>
                                          </p:spTgt>
                                        </p:tgtEl>
                                      </p:cBhvr>
                                    </p:animEffect>
                                    <p:anim calcmode="lin" valueType="num">
                                      <p:cBhvr>
                                        <p:cTn id="29" dur="1000" fill="hold"/>
                                        <p:tgtEl>
                                          <p:spTgt spid="6553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553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5538">
                                            <p:txEl>
                                              <p:pRg st="4" end="4"/>
                                            </p:txEl>
                                          </p:spTgt>
                                        </p:tgtEl>
                                        <p:attrNameLst>
                                          <p:attrName>style.visibility</p:attrName>
                                        </p:attrNameLst>
                                      </p:cBhvr>
                                      <p:to>
                                        <p:strVal val="visible"/>
                                      </p:to>
                                    </p:set>
                                    <p:animEffect transition="in" filter="fade">
                                      <p:cBhvr>
                                        <p:cTn id="35" dur="1000"/>
                                        <p:tgtEl>
                                          <p:spTgt spid="65538">
                                            <p:txEl>
                                              <p:pRg st="4" end="4"/>
                                            </p:txEl>
                                          </p:spTgt>
                                        </p:tgtEl>
                                      </p:cBhvr>
                                    </p:animEffect>
                                    <p:anim calcmode="lin" valueType="num">
                                      <p:cBhvr>
                                        <p:cTn id="36" dur="1000" fill="hold"/>
                                        <p:tgtEl>
                                          <p:spTgt spid="6553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553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5538">
                                            <p:txEl>
                                              <p:pRg st="5" end="5"/>
                                            </p:txEl>
                                          </p:spTgt>
                                        </p:tgtEl>
                                        <p:attrNameLst>
                                          <p:attrName>style.visibility</p:attrName>
                                        </p:attrNameLst>
                                      </p:cBhvr>
                                      <p:to>
                                        <p:strVal val="visible"/>
                                      </p:to>
                                    </p:set>
                                    <p:animEffect transition="in" filter="fade">
                                      <p:cBhvr>
                                        <p:cTn id="42" dur="1000"/>
                                        <p:tgtEl>
                                          <p:spTgt spid="65538">
                                            <p:txEl>
                                              <p:pRg st="5" end="5"/>
                                            </p:txEl>
                                          </p:spTgt>
                                        </p:tgtEl>
                                      </p:cBhvr>
                                    </p:animEffect>
                                    <p:anim calcmode="lin" valueType="num">
                                      <p:cBhvr>
                                        <p:cTn id="43" dur="1000" fill="hold"/>
                                        <p:tgtEl>
                                          <p:spTgt spid="65538">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553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uiExpand="1"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6116</TotalTime>
  <Words>1254</Words>
  <Application>Microsoft Office PowerPoint</Application>
  <PresentationFormat>On-screen Show (4:3)</PresentationFormat>
  <Paragraphs>78</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Aharoni</vt:lpstr>
      <vt:lpstr>Arial</vt:lpstr>
      <vt:lpstr>Calibri</vt:lpstr>
      <vt:lpstr>Calibri Light</vt:lpstr>
      <vt:lpstr>Office Theme</vt:lpstr>
      <vt:lpstr> United Kingdom</vt:lpstr>
      <vt:lpstr>Saul Hunts David</vt:lpstr>
      <vt:lpstr>David in the Wilderness (1 Samuel 23:15-29)</vt:lpstr>
      <vt:lpstr>Geography of        1 Samuel 23 &amp; 24</vt:lpstr>
      <vt:lpstr>David in the Wilderness (1 Samuel 23:15-29)</vt:lpstr>
      <vt:lpstr>Wilderness of Maon Aerial view</vt:lpstr>
      <vt:lpstr>En Gedi</vt:lpstr>
      <vt:lpstr>PowerPoint Presentation</vt:lpstr>
      <vt:lpstr>David Spares Saul (1 Samuel 24)</vt:lpstr>
      <vt:lpstr>David Spares Saul (1 Samuel 24)</vt:lpstr>
      <vt:lpstr>David Spares Saul (1 Samuel 24)</vt:lpstr>
      <vt:lpstr>Psalm 54: The Lord Upholds my Life (A Psalm of David)</vt:lpstr>
      <vt:lpstr>Psalm 57: Let Your Glory Be Over All the Earth (A Psalm of David)</vt:lpstr>
      <vt:lpstr>Applications for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United Kingdom (Part 1)</dc:title>
  <dc:creator>Steve</dc:creator>
  <cp:lastModifiedBy>Steve</cp:lastModifiedBy>
  <cp:revision>102</cp:revision>
  <cp:lastPrinted>2023-09-01T20:04:13Z</cp:lastPrinted>
  <dcterms:created xsi:type="dcterms:W3CDTF">2023-07-29T15:58:08Z</dcterms:created>
  <dcterms:modified xsi:type="dcterms:W3CDTF">2023-09-03T13:26:12Z</dcterms:modified>
</cp:coreProperties>
</file>